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73" r:id="rId3"/>
    <p:sldId id="2615" r:id="rId4"/>
    <p:sldId id="2616" r:id="rId5"/>
    <p:sldId id="2617" r:id="rId6"/>
    <p:sldId id="284" r:id="rId7"/>
    <p:sldId id="281" r:id="rId8"/>
    <p:sldId id="2611" r:id="rId9"/>
    <p:sldId id="2613" r:id="rId10"/>
    <p:sldId id="2612" r:id="rId11"/>
    <p:sldId id="283" r:id="rId12"/>
    <p:sldId id="2614" r:id="rId13"/>
    <p:sldId id="2589" r:id="rId14"/>
    <p:sldId id="2604" r:id="rId15"/>
    <p:sldId id="2605" r:id="rId16"/>
    <p:sldId id="2608" r:id="rId17"/>
    <p:sldId id="2609" r:id="rId18"/>
    <p:sldId id="2590" r:id="rId19"/>
    <p:sldId id="2591" r:id="rId20"/>
    <p:sldId id="2606" r:id="rId21"/>
    <p:sldId id="2607" r:id="rId22"/>
    <p:sldId id="2593" r:id="rId23"/>
    <p:sldId id="2588" r:id="rId24"/>
    <p:sldId id="282" r:id="rId25"/>
    <p:sldId id="2596" r:id="rId26"/>
    <p:sldId id="2595" r:id="rId27"/>
    <p:sldId id="292" r:id="rId28"/>
    <p:sldId id="288" r:id="rId29"/>
    <p:sldId id="289" r:id="rId30"/>
    <p:sldId id="290" r:id="rId31"/>
    <p:sldId id="294" r:id="rId32"/>
    <p:sldId id="2602" r:id="rId33"/>
    <p:sldId id="2610" r:id="rId34"/>
    <p:sldId id="2601" r:id="rId35"/>
    <p:sldId id="26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45D0B-2F66-A566-C3A9-BBA89944DCC3}" name="Danelle Miller" initials="DM" userId="8351c10b87296d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706" autoAdjust="0"/>
  </p:normalViewPr>
  <p:slideViewPr>
    <p:cSldViewPr snapToGrid="0">
      <p:cViewPr varScale="1">
        <p:scale>
          <a:sx n="87" d="100"/>
          <a:sy n="87" d="100"/>
        </p:scale>
        <p:origin x="58" y="379"/>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10/21/2025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10/21/2025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410736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lvl1pPr>
              <a:defRPr>
                <a:solidFill>
                  <a:schemeClr val="tx2"/>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4"/>
          <p:cNvSpPr>
            <a:spLocks noGrp="1"/>
          </p:cNvSpPr>
          <p:nvPr>
            <p:ph type="dt" sz="half" idx="10"/>
          </p:nvPr>
        </p:nvSpPr>
        <p:spPr/>
        <p:txBody>
          <a:bodyPr/>
          <a:lstStyle>
            <a:lvl1pPr>
              <a:defRPr>
                <a:solidFill>
                  <a:schemeClr val="tx2"/>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2"/>
          <p:cNvSpPr>
            <a:spLocks noGrp="1"/>
          </p:cNvSpPr>
          <p:nvPr>
            <p:ph type="dt" sz="half" idx="10"/>
          </p:nvPr>
        </p:nvSpPr>
        <p:spPr/>
        <p:txBody>
          <a:bodyPr/>
          <a:lstStyle>
            <a:lvl1pPr>
              <a:defRPr>
                <a:solidFill>
                  <a:schemeClr val="tx2"/>
                </a:solidFill>
              </a:defRPr>
            </a:lvl1pPr>
          </a:lstStyle>
          <a:p>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endParaRPr lang="en-US" dirty="0"/>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range with trees and mountains in the background&#10;&#10;AI-generated content may be incorrect.">
            <a:extLst>
              <a:ext uri="{FF2B5EF4-FFF2-40B4-BE49-F238E27FC236}">
                <a16:creationId xmlns:a16="http://schemas.microsoft.com/office/drawing/2014/main" id="{309EA54A-408F-30AF-338F-D96A2239C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8DF2739-0519-F605-2975-A1213ED88163}"/>
              </a:ext>
            </a:extLst>
          </p:cNvPr>
          <p:cNvSpPr>
            <a:spLocks noGrp="1"/>
          </p:cNvSpPr>
          <p:nvPr>
            <p:ph type="subTitle" idx="1"/>
          </p:nvPr>
        </p:nvSpPr>
        <p:spPr>
          <a:xfrm>
            <a:off x="776748" y="329380"/>
            <a:ext cx="9144000" cy="1922207"/>
          </a:xfrm>
        </p:spPr>
        <p:txBody>
          <a:bodyPr>
            <a:noAutofit/>
          </a:bodyPr>
          <a:lstStyle/>
          <a:p>
            <a:r>
              <a:rPr lang="en-US" sz="3600" dirty="0"/>
              <a:t>Charter Ridge 2025 Annual Meeting</a:t>
            </a:r>
            <a:br>
              <a:rPr lang="en-US" sz="3600" dirty="0"/>
            </a:br>
            <a:br>
              <a:rPr lang="en-US" sz="3600" dirty="0"/>
            </a:br>
            <a:r>
              <a:rPr lang="en-US" sz="3600" dirty="0"/>
              <a:t>October 22, 2025</a:t>
            </a:r>
          </a:p>
        </p:txBody>
      </p:sp>
    </p:spTree>
    <p:extLst>
      <p:ext uri="{BB962C8B-B14F-4D97-AF65-F5344CB8AC3E}">
        <p14:creationId xmlns:p14="http://schemas.microsoft.com/office/powerpoint/2010/main" val="91302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0B4F0-8757-2DCF-C5E4-1DE57BDD236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7E0A579-6EB0-8C0D-FA6C-3D1B5F733CF1}"/>
              </a:ext>
            </a:extLst>
          </p:cNvPr>
          <p:cNvSpPr>
            <a:spLocks noGrp="1"/>
          </p:cNvSpPr>
          <p:nvPr>
            <p:ph type="title"/>
          </p:nvPr>
        </p:nvSpPr>
        <p:spPr/>
        <p:txBody>
          <a:bodyPr/>
          <a:lstStyle/>
          <a:p>
            <a:r>
              <a:rPr lang="en-US" dirty="0"/>
              <a:t>Property Management FY 24-25</a:t>
            </a:r>
          </a:p>
        </p:txBody>
      </p:sp>
      <p:sp>
        <p:nvSpPr>
          <p:cNvPr id="7" name="Content Placeholder 6">
            <a:extLst>
              <a:ext uri="{FF2B5EF4-FFF2-40B4-BE49-F238E27FC236}">
                <a16:creationId xmlns:a16="http://schemas.microsoft.com/office/drawing/2014/main" id="{885383BF-3E17-5098-1642-37F036ACF2F7}"/>
              </a:ext>
            </a:extLst>
          </p:cNvPr>
          <p:cNvSpPr>
            <a:spLocks noGrp="1"/>
          </p:cNvSpPr>
          <p:nvPr>
            <p:ph idx="1"/>
          </p:nvPr>
        </p:nvSpPr>
        <p:spPr/>
        <p:txBody>
          <a:bodyPr>
            <a:normAutofit/>
          </a:bodyPr>
          <a:lstStyle/>
          <a:p>
            <a:r>
              <a:rPr lang="en-US" b="1" dirty="0"/>
              <a:t>Reminders</a:t>
            </a:r>
          </a:p>
          <a:p>
            <a:pPr lvl="1">
              <a:buFont typeface="Arial" panose="020B0604020202020204" pitchFamily="34" charset="0"/>
              <a:buChar char="•"/>
            </a:pPr>
            <a:r>
              <a:rPr lang="en-US" dirty="0"/>
              <a:t>Insurance company has mandated no charcoal or combustible grills on decks or balconies and  no gas grills within 10 feet of overhang on decks . Consider using an electric grill if less than a 10 foot clearance from the lowest overhang.</a:t>
            </a:r>
          </a:p>
          <a:p>
            <a:pPr lvl="1">
              <a:buFont typeface="Arial" panose="020B0604020202020204" pitchFamily="34" charset="0"/>
              <a:buChar char="•"/>
            </a:pPr>
            <a:r>
              <a:rPr lang="en-US" dirty="0"/>
              <a:t> Lock dumpsters during bear season.</a:t>
            </a:r>
          </a:p>
          <a:p>
            <a:pPr lvl="1">
              <a:buFont typeface="Arial" panose="020B0604020202020204" pitchFamily="34" charset="0"/>
              <a:buChar char="•"/>
            </a:pPr>
            <a:r>
              <a:rPr lang="en-US" dirty="0"/>
              <a:t> Keep shovels, sand/ice melt, and winter supplies ready</a:t>
            </a:r>
          </a:p>
        </p:txBody>
      </p:sp>
      <p:sp>
        <p:nvSpPr>
          <p:cNvPr id="5" name="Slide Number Placeholder 4">
            <a:extLst>
              <a:ext uri="{FF2B5EF4-FFF2-40B4-BE49-F238E27FC236}">
                <a16:creationId xmlns:a16="http://schemas.microsoft.com/office/drawing/2014/main" id="{9A531FD9-FDF7-7E64-E16B-4D130EC3281B}"/>
              </a:ext>
            </a:extLst>
          </p:cNvPr>
          <p:cNvSpPr>
            <a:spLocks noGrp="1"/>
          </p:cNvSpPr>
          <p:nvPr>
            <p:ph type="sldNum" sz="quarter" idx="12"/>
          </p:nvPr>
        </p:nvSpPr>
        <p:spPr/>
        <p:txBody>
          <a:bodyPr/>
          <a:lstStyle/>
          <a:p>
            <a:fld id="{CA8D9AD5-F248-4919-864A-CFD76CC027D6}" type="slidenum">
              <a:rPr lang="en-US" smtClean="0"/>
              <a:t>10</a:t>
            </a:fld>
            <a:endParaRPr lang="en-US" dirty="0"/>
          </a:p>
        </p:txBody>
      </p:sp>
    </p:spTree>
    <p:extLst>
      <p:ext uri="{BB962C8B-B14F-4D97-AF65-F5344CB8AC3E}">
        <p14:creationId xmlns:p14="http://schemas.microsoft.com/office/powerpoint/2010/main" val="111350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23214" y="2362200"/>
            <a:ext cx="3200400" cy="1993392"/>
          </a:xfrm>
        </p:spPr>
        <p:txBody>
          <a:bodyPr anchor="b">
            <a:normAutofit/>
          </a:bodyPr>
          <a:lstStyle/>
          <a:p>
            <a:r>
              <a:rPr lang="en-US" dirty="0"/>
              <a:t>Roofing and Painting Project Closing Report </a:t>
            </a:r>
          </a:p>
        </p:txBody>
      </p:sp>
      <p:pic>
        <p:nvPicPr>
          <p:cNvPr id="5" name="Picture 4">
            <a:extLst>
              <a:ext uri="{FF2B5EF4-FFF2-40B4-BE49-F238E27FC236}">
                <a16:creationId xmlns:a16="http://schemas.microsoft.com/office/drawing/2014/main" id="{BF856724-139E-3A17-72ED-79ABB45A4D93}"/>
              </a:ext>
            </a:extLst>
          </p:cNvPr>
          <p:cNvPicPr>
            <a:picLocks noChangeAspect="1"/>
          </p:cNvPicPr>
          <p:nvPr/>
        </p:nvPicPr>
        <p:blipFill>
          <a:blip r:embed="rId2"/>
          <a:srcRect l="22203" r="17797"/>
          <a:stretch>
            <a:fillRect/>
          </a:stretch>
        </p:blipFill>
        <p:spPr>
          <a:xfrm>
            <a:off x="20" y="10"/>
            <a:ext cx="7315180" cy="6857990"/>
          </a:xfrm>
          <a:prstGeom prst="rect">
            <a:avLst/>
          </a:prstGeom>
          <a:noFill/>
        </p:spPr>
      </p:pic>
      <p:sp>
        <p:nvSpPr>
          <p:cNvPr id="10" name="Text Placeholder 3">
            <a:extLst>
              <a:ext uri="{FF2B5EF4-FFF2-40B4-BE49-F238E27FC236}">
                <a16:creationId xmlns:a16="http://schemas.microsoft.com/office/drawing/2014/main" id="{190A4B1E-3A85-615E-9109-52517ECB576A}"/>
              </a:ext>
            </a:extLst>
          </p:cNvPr>
          <p:cNvSpPr>
            <a:spLocks noGrp="1"/>
          </p:cNvSpPr>
          <p:nvPr>
            <p:ph type="body" sz="half" idx="2"/>
          </p:nvPr>
        </p:nvSpPr>
        <p:spPr>
          <a:xfrm>
            <a:off x="7923214" y="4355592"/>
            <a:ext cx="3200400" cy="1644614"/>
          </a:xfrm>
        </p:spPr>
        <p:txBody>
          <a:bodyPr>
            <a:normAutofit/>
          </a:bodyPr>
          <a:lstStyle/>
          <a:p>
            <a:r>
              <a:rPr lang="en-US" dirty="0"/>
              <a:t>Julieta Knapp</a:t>
            </a:r>
          </a:p>
        </p:txBody>
      </p:sp>
      <p:sp>
        <p:nvSpPr>
          <p:cNvPr id="2" name="Slide Number Placeholder 1">
            <a:extLst>
              <a:ext uri="{FF2B5EF4-FFF2-40B4-BE49-F238E27FC236}">
                <a16:creationId xmlns:a16="http://schemas.microsoft.com/office/drawing/2014/main" id="{F8A5AFC2-4ADD-D1BB-4446-3B6D78FCF90F}"/>
              </a:ext>
            </a:extLst>
          </p:cNvPr>
          <p:cNvSpPr>
            <a:spLocks noGrp="1"/>
          </p:cNvSpPr>
          <p:nvPr>
            <p:ph type="sldNum" sz="quarter" idx="12"/>
          </p:nvPr>
        </p:nvSpPr>
        <p:spPr>
          <a:xfrm>
            <a:off x="10210800" y="6614494"/>
            <a:ext cx="640080" cy="237744"/>
          </a:xfrm>
        </p:spPr>
        <p:txBody>
          <a:bodyPr anchor="ctr">
            <a:normAutofit/>
          </a:bodyPr>
          <a:lstStyle/>
          <a:p>
            <a:pPr>
              <a:lnSpc>
                <a:spcPct val="90000"/>
              </a:lnSpc>
              <a:spcAft>
                <a:spcPts val="600"/>
              </a:spcAft>
            </a:pPr>
            <a:fld id="{CA8D9AD5-F248-4919-864A-CFD76CC027D6}" type="slidenum">
              <a:rPr lang="en-US" sz="1000" smtClean="0"/>
              <a:pPr>
                <a:lnSpc>
                  <a:spcPct val="90000"/>
                </a:lnSpc>
                <a:spcAft>
                  <a:spcPts val="600"/>
                </a:spcAft>
              </a:pPr>
              <a:t>11</a:t>
            </a:fld>
            <a:endParaRPr lang="en-US" sz="1000" dirty="0"/>
          </a:p>
        </p:txBody>
      </p:sp>
    </p:spTree>
    <p:extLst>
      <p:ext uri="{BB962C8B-B14F-4D97-AF65-F5344CB8AC3E}">
        <p14:creationId xmlns:p14="http://schemas.microsoft.com/office/powerpoint/2010/main" val="15257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F2F-7752-0327-D874-FA00FB62A27F}"/>
              </a:ext>
            </a:extLst>
          </p:cNvPr>
          <p:cNvSpPr>
            <a:spLocks noGrp="1"/>
          </p:cNvSpPr>
          <p:nvPr>
            <p:ph type="title"/>
          </p:nvPr>
        </p:nvSpPr>
        <p:spPr>
          <a:xfrm>
            <a:off x="1505414" y="467360"/>
            <a:ext cx="9345465" cy="361315"/>
          </a:xfrm>
        </p:spPr>
        <p:txBody>
          <a:bodyPr>
            <a:normAutofit fontScale="90000"/>
          </a:bodyPr>
          <a:lstStyle/>
          <a:p>
            <a:r>
              <a:rPr lang="en-US" dirty="0"/>
              <a:t>Project Recap</a:t>
            </a:r>
          </a:p>
        </p:txBody>
      </p:sp>
      <p:pic>
        <p:nvPicPr>
          <p:cNvPr id="6" name="Content Placeholder 5">
            <a:extLst>
              <a:ext uri="{FF2B5EF4-FFF2-40B4-BE49-F238E27FC236}">
                <a16:creationId xmlns:a16="http://schemas.microsoft.com/office/drawing/2014/main" id="{E7E82F28-6316-B839-FB06-B2407BE57165}"/>
              </a:ext>
            </a:extLst>
          </p:cNvPr>
          <p:cNvPicPr>
            <a:picLocks noGrp="1" noChangeAspect="1"/>
          </p:cNvPicPr>
          <p:nvPr>
            <p:ph idx="1"/>
          </p:nvPr>
        </p:nvPicPr>
        <p:blipFill>
          <a:blip r:embed="rId2"/>
          <a:stretch>
            <a:fillRect/>
          </a:stretch>
        </p:blipFill>
        <p:spPr>
          <a:xfrm>
            <a:off x="1505414" y="1059366"/>
            <a:ext cx="9712713" cy="5241073"/>
          </a:xfrm>
          <a:prstGeom prst="rect">
            <a:avLst/>
          </a:prstGeom>
        </p:spPr>
      </p:pic>
      <p:sp>
        <p:nvSpPr>
          <p:cNvPr id="4" name="Slide Number Placeholder 3">
            <a:extLst>
              <a:ext uri="{FF2B5EF4-FFF2-40B4-BE49-F238E27FC236}">
                <a16:creationId xmlns:a16="http://schemas.microsoft.com/office/drawing/2014/main" id="{127B0260-BCA1-24C7-92A1-577E83E5A069}"/>
              </a:ext>
            </a:extLst>
          </p:cNvPr>
          <p:cNvSpPr>
            <a:spLocks noGrp="1"/>
          </p:cNvSpPr>
          <p:nvPr>
            <p:ph type="sldNum" sz="quarter" idx="12"/>
          </p:nvPr>
        </p:nvSpPr>
        <p:spPr/>
        <p:txBody>
          <a:bodyPr/>
          <a:lstStyle/>
          <a:p>
            <a:fld id="{CA8D9AD5-F248-4919-864A-CFD76CC027D6}" type="slidenum">
              <a:rPr lang="en-US" smtClean="0"/>
              <a:t>12</a:t>
            </a:fld>
            <a:endParaRPr lang="en-US" dirty="0"/>
          </a:p>
        </p:txBody>
      </p:sp>
    </p:spTree>
    <p:extLst>
      <p:ext uri="{BB962C8B-B14F-4D97-AF65-F5344CB8AC3E}">
        <p14:creationId xmlns:p14="http://schemas.microsoft.com/office/powerpoint/2010/main" val="425296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47F1F-37F0-066A-32EB-349D3C088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5009A-1C24-A2AB-8466-8FFB5C0D2DFB}"/>
              </a:ext>
            </a:extLst>
          </p:cNvPr>
          <p:cNvSpPr>
            <a:spLocks noGrp="1"/>
          </p:cNvSpPr>
          <p:nvPr>
            <p:ph type="title"/>
          </p:nvPr>
        </p:nvSpPr>
        <p:spPr>
          <a:xfrm>
            <a:off x="790514" y="172392"/>
            <a:ext cx="9588417" cy="742008"/>
          </a:xfrm>
        </p:spPr>
        <p:txBody>
          <a:bodyPr/>
          <a:lstStyle/>
          <a:p>
            <a:r>
              <a:rPr lang="en-US" dirty="0"/>
              <a:t>Completed Project Budget versus Actual</a:t>
            </a:r>
          </a:p>
        </p:txBody>
      </p:sp>
      <p:sp>
        <p:nvSpPr>
          <p:cNvPr id="3" name="Content Placeholder 2">
            <a:extLst>
              <a:ext uri="{FF2B5EF4-FFF2-40B4-BE49-F238E27FC236}">
                <a16:creationId xmlns:a16="http://schemas.microsoft.com/office/drawing/2014/main" id="{60DD81CA-346A-05A5-5C5D-CB9687852049}"/>
              </a:ext>
            </a:extLst>
          </p:cNvPr>
          <p:cNvSpPr>
            <a:spLocks noGrp="1"/>
          </p:cNvSpPr>
          <p:nvPr>
            <p:ph idx="1"/>
          </p:nvPr>
        </p:nvSpPr>
        <p:spPr>
          <a:xfrm>
            <a:off x="790514" y="1237785"/>
            <a:ext cx="9509760" cy="4626443"/>
          </a:xfrm>
        </p:spPr>
        <p:txBody>
          <a:bodyPr>
            <a:normAutofit fontScale="85000" lnSpcReduction="20000"/>
          </a:bodyPr>
          <a:lstStyle/>
          <a:p>
            <a:pPr marL="45720" indent="0">
              <a:buNone/>
            </a:pPr>
            <a:r>
              <a:rPr lang="en-US" b="1" dirty="0"/>
              <a:t>Budget:</a:t>
            </a:r>
          </a:p>
          <a:p>
            <a:r>
              <a:rPr lang="en-US" dirty="0"/>
              <a:t>Horn Roofing Base Proposal  $497,924.79</a:t>
            </a:r>
          </a:p>
          <a:p>
            <a:r>
              <a:rPr lang="en-US" dirty="0"/>
              <a:t>Additional Costs and Contingencies  $65,000</a:t>
            </a:r>
          </a:p>
          <a:p>
            <a:r>
              <a:rPr lang="en-US" dirty="0"/>
              <a:t>Painting   $127,000</a:t>
            </a:r>
          </a:p>
          <a:p>
            <a:r>
              <a:rPr lang="en-US" b="1" dirty="0"/>
              <a:t>Total Special Assessment Approved by HOA Board to be Ratified by Members:  $690,000.00</a:t>
            </a:r>
          </a:p>
          <a:p>
            <a:endParaRPr lang="en-US" b="1" dirty="0"/>
          </a:p>
          <a:p>
            <a:pPr marL="45720" indent="0">
              <a:buNone/>
            </a:pPr>
            <a:r>
              <a:rPr lang="en-US" b="1" dirty="0"/>
              <a:t>Actual:</a:t>
            </a:r>
          </a:p>
          <a:p>
            <a:r>
              <a:rPr lang="en-US" dirty="0"/>
              <a:t>Horn Roofing  $496, 186</a:t>
            </a:r>
          </a:p>
          <a:p>
            <a:r>
              <a:rPr lang="en-US" dirty="0"/>
              <a:t>Additional Costs and Contingencies  $12,044 YTD, some follow up expenditures anticipated in 2026. However, will not exceed original estimate</a:t>
            </a:r>
          </a:p>
          <a:p>
            <a:r>
              <a:rPr lang="en-US" dirty="0"/>
              <a:t>Painting $80,400</a:t>
            </a:r>
          </a:p>
          <a:p>
            <a:r>
              <a:rPr lang="en-US" b="1" dirty="0"/>
              <a:t>Total Fiscal Year 2025 Spend $588,630 </a:t>
            </a:r>
          </a:p>
          <a:p>
            <a:endParaRPr lang="en-US" dirty="0"/>
          </a:p>
          <a:p>
            <a:endParaRPr lang="en-US" dirty="0"/>
          </a:p>
          <a:p>
            <a:pPr marL="45720" indent="0">
              <a:buNone/>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150595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FA6D-28F5-7547-57C4-DF9D1E30EF2E}"/>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ADDC1F9-04CF-76C8-072F-15C55B819B10}"/>
              </a:ext>
            </a:extLst>
          </p:cNvPr>
          <p:cNvSpPr>
            <a:spLocks noGrp="1"/>
          </p:cNvSpPr>
          <p:nvPr>
            <p:ph type="title"/>
          </p:nvPr>
        </p:nvSpPr>
        <p:spPr>
          <a:xfrm>
            <a:off x="7923214" y="2362200"/>
            <a:ext cx="3200400" cy="1993392"/>
          </a:xfrm>
        </p:spPr>
        <p:txBody>
          <a:bodyPr anchor="b">
            <a:normAutofit/>
          </a:bodyPr>
          <a:lstStyle/>
          <a:p>
            <a:r>
              <a:rPr lang="en-US" dirty="0"/>
              <a:t>Fire Mitigation Report</a:t>
            </a:r>
          </a:p>
        </p:txBody>
      </p:sp>
      <p:pic>
        <p:nvPicPr>
          <p:cNvPr id="4" name="Picture 3">
            <a:extLst>
              <a:ext uri="{FF2B5EF4-FFF2-40B4-BE49-F238E27FC236}">
                <a16:creationId xmlns:a16="http://schemas.microsoft.com/office/drawing/2014/main" id="{706695DB-EA41-C424-16B4-CC76923E6C5C}"/>
              </a:ext>
            </a:extLst>
          </p:cNvPr>
          <p:cNvPicPr>
            <a:picLocks noChangeAspect="1"/>
          </p:cNvPicPr>
          <p:nvPr/>
        </p:nvPicPr>
        <p:blipFill>
          <a:blip r:embed="rId2"/>
          <a:srcRect l="29093" r="10907"/>
          <a:stretch>
            <a:fillRect/>
          </a:stretch>
        </p:blipFill>
        <p:spPr>
          <a:xfrm>
            <a:off x="20" y="10"/>
            <a:ext cx="7315180" cy="6857990"/>
          </a:xfrm>
          <a:prstGeom prst="rect">
            <a:avLst/>
          </a:prstGeom>
          <a:noFill/>
        </p:spPr>
      </p:pic>
      <p:sp>
        <p:nvSpPr>
          <p:cNvPr id="14" name="Content Placeholder 2">
            <a:extLst>
              <a:ext uri="{FF2B5EF4-FFF2-40B4-BE49-F238E27FC236}">
                <a16:creationId xmlns:a16="http://schemas.microsoft.com/office/drawing/2014/main" id="{9FA6CA70-F371-6D2C-C36A-B99161767AB0}"/>
              </a:ext>
            </a:extLst>
          </p:cNvPr>
          <p:cNvSpPr>
            <a:spLocks noGrp="1"/>
          </p:cNvSpPr>
          <p:nvPr>
            <p:ph type="body" sz="half" idx="2"/>
          </p:nvPr>
        </p:nvSpPr>
        <p:spPr>
          <a:xfrm>
            <a:off x="7923214" y="4355592"/>
            <a:ext cx="3200400" cy="1644614"/>
          </a:xfrm>
        </p:spPr>
        <p:txBody>
          <a:bodyPr>
            <a:normAutofit/>
          </a:bodyPr>
          <a:lstStyle/>
          <a:p>
            <a:pPr lvl="1"/>
            <a:r>
              <a:rPr lang="en-US" sz="1600" dirty="0">
                <a:solidFill>
                  <a:schemeClr val="bg1"/>
                </a:solidFill>
              </a:rPr>
              <a:t>Jim Brody</a:t>
            </a:r>
          </a:p>
        </p:txBody>
      </p:sp>
      <p:sp>
        <p:nvSpPr>
          <p:cNvPr id="2" name="Slide Number Placeholder 1">
            <a:extLst>
              <a:ext uri="{FF2B5EF4-FFF2-40B4-BE49-F238E27FC236}">
                <a16:creationId xmlns:a16="http://schemas.microsoft.com/office/drawing/2014/main" id="{8D56DE32-8BD7-32E2-E4B0-4A1D9B7B8A68}"/>
              </a:ext>
            </a:extLst>
          </p:cNvPr>
          <p:cNvSpPr>
            <a:spLocks noGrp="1"/>
          </p:cNvSpPr>
          <p:nvPr>
            <p:ph type="sldNum" sz="quarter" idx="12"/>
          </p:nvPr>
        </p:nvSpPr>
        <p:spPr>
          <a:xfrm>
            <a:off x="10210800" y="6614494"/>
            <a:ext cx="640080" cy="237744"/>
          </a:xfrm>
        </p:spPr>
        <p:txBody>
          <a:bodyPr anchor="ctr">
            <a:normAutofit/>
          </a:bodyPr>
          <a:lstStyle/>
          <a:p>
            <a:pPr>
              <a:lnSpc>
                <a:spcPct val="90000"/>
              </a:lnSpc>
              <a:spcAft>
                <a:spcPts val="600"/>
              </a:spcAft>
            </a:pPr>
            <a:fld id="{CA8D9AD5-F248-4919-864A-CFD76CC027D6}" type="slidenum">
              <a:rPr lang="en-US" sz="1000" smtClean="0"/>
              <a:pPr>
                <a:lnSpc>
                  <a:spcPct val="90000"/>
                </a:lnSpc>
                <a:spcAft>
                  <a:spcPts val="600"/>
                </a:spcAft>
              </a:pPr>
              <a:t>14</a:t>
            </a:fld>
            <a:endParaRPr lang="en-US" sz="1000" dirty="0"/>
          </a:p>
        </p:txBody>
      </p:sp>
    </p:spTree>
    <p:extLst>
      <p:ext uri="{BB962C8B-B14F-4D97-AF65-F5344CB8AC3E}">
        <p14:creationId xmlns:p14="http://schemas.microsoft.com/office/powerpoint/2010/main" val="19651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7EC77D-AE42-C984-5FD7-51789C371560}"/>
              </a:ext>
            </a:extLst>
          </p:cNvPr>
          <p:cNvSpPr>
            <a:spLocks noGrp="1"/>
          </p:cNvSpPr>
          <p:nvPr>
            <p:ph type="title"/>
          </p:nvPr>
        </p:nvSpPr>
        <p:spPr/>
        <p:txBody>
          <a:bodyPr/>
          <a:lstStyle/>
          <a:p>
            <a:r>
              <a:rPr lang="en-US" dirty="0"/>
              <a:t>Fire Mitigation Report</a:t>
            </a:r>
          </a:p>
        </p:txBody>
      </p:sp>
      <p:sp>
        <p:nvSpPr>
          <p:cNvPr id="6" name="Content Placeholder 5">
            <a:extLst>
              <a:ext uri="{FF2B5EF4-FFF2-40B4-BE49-F238E27FC236}">
                <a16:creationId xmlns:a16="http://schemas.microsoft.com/office/drawing/2014/main" id="{84F0725E-326E-57D8-682D-DA5D1B21A065}"/>
              </a:ext>
            </a:extLst>
          </p:cNvPr>
          <p:cNvSpPr>
            <a:spLocks noGrp="1"/>
          </p:cNvSpPr>
          <p:nvPr>
            <p:ph idx="1"/>
          </p:nvPr>
        </p:nvSpPr>
        <p:spPr/>
        <p:txBody>
          <a:bodyPr/>
          <a:lstStyle/>
          <a:p>
            <a:r>
              <a:rPr lang="en-US" dirty="0"/>
              <a:t>Summit County conducted a wildfire mitigation assessment on October 2, 2025.  Jim Brody accompanied the inspectors and gave full access to the property. </a:t>
            </a:r>
          </a:p>
          <a:p>
            <a:r>
              <a:rPr lang="en-US" dirty="0"/>
              <a:t>The inspector noted 10 Potential Defensible Space Improvements and one Potential home hardening improvement. </a:t>
            </a:r>
          </a:p>
          <a:p>
            <a:r>
              <a:rPr lang="en-US" dirty="0"/>
              <a:t>The inspector suggested that Charter Ridge consider engaging in the Firewise USA program (Miner’s View HOA currently participates). </a:t>
            </a:r>
          </a:p>
        </p:txBody>
      </p:sp>
      <p:sp>
        <p:nvSpPr>
          <p:cNvPr id="4" name="Slide Number Placeholder 3">
            <a:extLst>
              <a:ext uri="{FF2B5EF4-FFF2-40B4-BE49-F238E27FC236}">
                <a16:creationId xmlns:a16="http://schemas.microsoft.com/office/drawing/2014/main" id="{28EDA428-C1ED-CEA6-BE74-91FC36BBD72B}"/>
              </a:ext>
            </a:extLst>
          </p:cNvPr>
          <p:cNvSpPr>
            <a:spLocks noGrp="1"/>
          </p:cNvSpPr>
          <p:nvPr>
            <p:ph type="sldNum" sz="quarter" idx="12"/>
          </p:nvPr>
        </p:nvSpPr>
        <p:spPr/>
        <p:txBody>
          <a:bodyPr/>
          <a:lstStyle/>
          <a:p>
            <a:fld id="{CA8D9AD5-F248-4919-864A-CFD76CC027D6}" type="slidenum">
              <a:rPr lang="en-US" smtClean="0"/>
              <a:t>15</a:t>
            </a:fld>
            <a:endParaRPr lang="en-US" dirty="0"/>
          </a:p>
        </p:txBody>
      </p:sp>
    </p:spTree>
    <p:extLst>
      <p:ext uri="{BB962C8B-B14F-4D97-AF65-F5344CB8AC3E}">
        <p14:creationId xmlns:p14="http://schemas.microsoft.com/office/powerpoint/2010/main" val="238826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F6A0-5F44-A7DE-5F15-252FB6F0FA29}"/>
              </a:ext>
            </a:extLst>
          </p:cNvPr>
          <p:cNvSpPr>
            <a:spLocks noGrp="1"/>
          </p:cNvSpPr>
          <p:nvPr>
            <p:ph type="title"/>
          </p:nvPr>
        </p:nvSpPr>
        <p:spPr/>
        <p:txBody>
          <a:bodyPr/>
          <a:lstStyle/>
          <a:p>
            <a:r>
              <a:rPr lang="en-US" dirty="0"/>
              <a:t>Defensible Space Improvements Recommended</a:t>
            </a:r>
          </a:p>
        </p:txBody>
      </p:sp>
      <p:sp>
        <p:nvSpPr>
          <p:cNvPr id="3" name="Content Placeholder 2">
            <a:extLst>
              <a:ext uri="{FF2B5EF4-FFF2-40B4-BE49-F238E27FC236}">
                <a16:creationId xmlns:a16="http://schemas.microsoft.com/office/drawing/2014/main" id="{C348E6DC-B7A7-2CB6-E566-F5BB12236416}"/>
              </a:ext>
            </a:extLst>
          </p:cNvPr>
          <p:cNvSpPr>
            <a:spLocks noGrp="1"/>
          </p:cNvSpPr>
          <p:nvPr>
            <p:ph idx="1"/>
          </p:nvPr>
        </p:nvSpPr>
        <p:spPr/>
        <p:txBody>
          <a:bodyPr>
            <a:normAutofit fontScale="85000" lnSpcReduction="20000"/>
          </a:bodyPr>
          <a:lstStyle/>
          <a:p>
            <a:r>
              <a:rPr lang="en-US" dirty="0"/>
              <a:t>Remove combustible vegetation within 5 feet of structure</a:t>
            </a:r>
          </a:p>
          <a:p>
            <a:r>
              <a:rPr lang="en-US" dirty="0"/>
              <a:t>Remove or replace combustible mulch</a:t>
            </a:r>
          </a:p>
          <a:p>
            <a:r>
              <a:rPr lang="en-US" dirty="0"/>
              <a:t>Change address numbers -- do not meet standard</a:t>
            </a:r>
          </a:p>
          <a:p>
            <a:r>
              <a:rPr lang="en-US" dirty="0"/>
              <a:t>Remove combustibles under deck</a:t>
            </a:r>
          </a:p>
          <a:p>
            <a:r>
              <a:rPr lang="en-US" dirty="0"/>
              <a:t>Add spacing between shrubs</a:t>
            </a:r>
          </a:p>
          <a:p>
            <a:r>
              <a:rPr lang="en-US" dirty="0"/>
              <a:t>Remove juniper</a:t>
            </a:r>
          </a:p>
          <a:p>
            <a:r>
              <a:rPr lang="en-US" dirty="0"/>
              <a:t>Remove leaf litter and/or debris from deck</a:t>
            </a:r>
          </a:p>
          <a:p>
            <a:r>
              <a:rPr lang="en-US" dirty="0"/>
              <a:t>Remove dead shrubs</a:t>
            </a:r>
          </a:p>
          <a:p>
            <a:r>
              <a:rPr lang="en-US" dirty="0"/>
              <a:t>Remove combustible doormats (natural fiber doormats are vulnerable to embers)</a:t>
            </a:r>
          </a:p>
          <a:p>
            <a:r>
              <a:rPr lang="en-US" dirty="0"/>
              <a:t>Add spacing between trees in back (working with county open space and fire department)</a:t>
            </a:r>
          </a:p>
        </p:txBody>
      </p:sp>
      <p:sp>
        <p:nvSpPr>
          <p:cNvPr id="4" name="Slide Number Placeholder 3">
            <a:extLst>
              <a:ext uri="{FF2B5EF4-FFF2-40B4-BE49-F238E27FC236}">
                <a16:creationId xmlns:a16="http://schemas.microsoft.com/office/drawing/2014/main" id="{89BAE293-2F8C-C476-5CE0-1D8C81BD3EF7}"/>
              </a:ext>
            </a:extLst>
          </p:cNvPr>
          <p:cNvSpPr>
            <a:spLocks noGrp="1"/>
          </p:cNvSpPr>
          <p:nvPr>
            <p:ph type="sldNum" sz="quarter" idx="12"/>
          </p:nvPr>
        </p:nvSpPr>
        <p:spPr/>
        <p:txBody>
          <a:bodyPr/>
          <a:lstStyle/>
          <a:p>
            <a:fld id="{CA8D9AD5-F248-4919-864A-CFD76CC027D6}" type="slidenum">
              <a:rPr lang="en-US" smtClean="0"/>
              <a:t>16</a:t>
            </a:fld>
            <a:endParaRPr lang="en-US" dirty="0"/>
          </a:p>
        </p:txBody>
      </p:sp>
    </p:spTree>
    <p:extLst>
      <p:ext uri="{BB962C8B-B14F-4D97-AF65-F5344CB8AC3E}">
        <p14:creationId xmlns:p14="http://schemas.microsoft.com/office/powerpoint/2010/main" val="252130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4242-FEAF-DEF0-CF2E-684460795142}"/>
              </a:ext>
            </a:extLst>
          </p:cNvPr>
          <p:cNvSpPr>
            <a:spLocks noGrp="1"/>
          </p:cNvSpPr>
          <p:nvPr>
            <p:ph type="title"/>
          </p:nvPr>
        </p:nvSpPr>
        <p:spPr/>
        <p:txBody>
          <a:bodyPr/>
          <a:lstStyle/>
          <a:p>
            <a:r>
              <a:rPr lang="en-US" dirty="0"/>
              <a:t>Home Hardening Improvements Recommended</a:t>
            </a:r>
          </a:p>
        </p:txBody>
      </p:sp>
      <p:sp>
        <p:nvSpPr>
          <p:cNvPr id="3" name="Content Placeholder 2">
            <a:extLst>
              <a:ext uri="{FF2B5EF4-FFF2-40B4-BE49-F238E27FC236}">
                <a16:creationId xmlns:a16="http://schemas.microsoft.com/office/drawing/2014/main" id="{06F988FF-EC4B-64F8-F0E5-6D3147AA1DCF}"/>
              </a:ext>
            </a:extLst>
          </p:cNvPr>
          <p:cNvSpPr>
            <a:spLocks noGrp="1"/>
          </p:cNvSpPr>
          <p:nvPr>
            <p:ph idx="1"/>
          </p:nvPr>
        </p:nvSpPr>
        <p:spPr/>
        <p:txBody>
          <a:bodyPr/>
          <a:lstStyle/>
          <a:p>
            <a:r>
              <a:rPr lang="en-US" dirty="0"/>
              <a:t>Check vents annually to make sure screens and flaps are still working</a:t>
            </a:r>
          </a:p>
          <a:p>
            <a:endParaRPr lang="en-US" dirty="0"/>
          </a:p>
          <a:p>
            <a:pPr marL="45720" indent="0">
              <a:buNone/>
            </a:pPr>
            <a:r>
              <a:rPr lang="en-US" dirty="0"/>
              <a:t>Note: More detail available in Exhibit:  Summit County Wildfire Council Wildfire Mitigation Assessment</a:t>
            </a:r>
          </a:p>
        </p:txBody>
      </p:sp>
      <p:sp>
        <p:nvSpPr>
          <p:cNvPr id="4" name="Slide Number Placeholder 3">
            <a:extLst>
              <a:ext uri="{FF2B5EF4-FFF2-40B4-BE49-F238E27FC236}">
                <a16:creationId xmlns:a16="http://schemas.microsoft.com/office/drawing/2014/main" id="{C6C91AB0-D68D-73E6-21E2-9AA67FF73567}"/>
              </a:ext>
            </a:extLst>
          </p:cNvPr>
          <p:cNvSpPr>
            <a:spLocks noGrp="1"/>
          </p:cNvSpPr>
          <p:nvPr>
            <p:ph type="sldNum" sz="quarter" idx="12"/>
          </p:nvPr>
        </p:nvSpPr>
        <p:spPr/>
        <p:txBody>
          <a:bodyPr/>
          <a:lstStyle/>
          <a:p>
            <a:fld id="{CA8D9AD5-F248-4919-864A-CFD76CC027D6}" type="slidenum">
              <a:rPr lang="en-US" smtClean="0"/>
              <a:t>17</a:t>
            </a:fld>
            <a:endParaRPr lang="en-US" dirty="0"/>
          </a:p>
        </p:txBody>
      </p:sp>
    </p:spTree>
    <p:extLst>
      <p:ext uri="{BB962C8B-B14F-4D97-AF65-F5344CB8AC3E}">
        <p14:creationId xmlns:p14="http://schemas.microsoft.com/office/powerpoint/2010/main" val="39949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D823B-C73A-9813-8DA8-9377D0D5BDD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A227062-D292-F1E1-9822-41F391251792}"/>
              </a:ext>
            </a:extLst>
          </p:cNvPr>
          <p:cNvSpPr>
            <a:spLocks noGrp="1"/>
          </p:cNvSpPr>
          <p:nvPr>
            <p:ph type="title"/>
          </p:nvPr>
        </p:nvSpPr>
        <p:spPr/>
        <p:txBody>
          <a:bodyPr/>
          <a:lstStyle/>
          <a:p>
            <a:r>
              <a:rPr lang="en-US" dirty="0"/>
              <a:t>Administrative Projects</a:t>
            </a:r>
          </a:p>
        </p:txBody>
      </p:sp>
      <p:sp>
        <p:nvSpPr>
          <p:cNvPr id="2" name="Slide Number Placeholder 1">
            <a:extLst>
              <a:ext uri="{FF2B5EF4-FFF2-40B4-BE49-F238E27FC236}">
                <a16:creationId xmlns:a16="http://schemas.microsoft.com/office/drawing/2014/main" id="{4BE72359-6381-C3BD-8F5D-2D4588E67AE1}"/>
              </a:ext>
            </a:extLst>
          </p:cNvPr>
          <p:cNvSpPr>
            <a:spLocks noGrp="1"/>
          </p:cNvSpPr>
          <p:nvPr>
            <p:ph type="sldNum" sz="quarter" idx="12"/>
          </p:nvPr>
        </p:nvSpPr>
        <p:spPr/>
        <p:txBody>
          <a:bodyPr/>
          <a:lstStyle/>
          <a:p>
            <a:fld id="{CA8D9AD5-F248-4919-864A-CFD76CC027D6}" type="slidenum">
              <a:rPr lang="en-US" smtClean="0"/>
              <a:pPr/>
              <a:t>18</a:t>
            </a:fld>
            <a:endParaRPr lang="en-US" dirty="0"/>
          </a:p>
        </p:txBody>
      </p:sp>
    </p:spTree>
    <p:extLst>
      <p:ext uri="{BB962C8B-B14F-4D97-AF65-F5344CB8AC3E}">
        <p14:creationId xmlns:p14="http://schemas.microsoft.com/office/powerpoint/2010/main" val="402008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2C13-4E52-1A83-E171-E13E0371C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FF3C6-793E-41A0-DA9A-440390126EB2}"/>
              </a:ext>
            </a:extLst>
          </p:cNvPr>
          <p:cNvSpPr>
            <a:spLocks noGrp="1"/>
          </p:cNvSpPr>
          <p:nvPr>
            <p:ph type="title"/>
          </p:nvPr>
        </p:nvSpPr>
        <p:spPr>
          <a:xfrm>
            <a:off x="7923214" y="2362200"/>
            <a:ext cx="3200400" cy="1993392"/>
          </a:xfrm>
        </p:spPr>
        <p:txBody>
          <a:bodyPr anchor="b">
            <a:normAutofit/>
          </a:bodyPr>
          <a:lstStyle/>
          <a:p>
            <a:r>
              <a:rPr lang="en-US" dirty="0"/>
              <a:t>Governing Document Update</a:t>
            </a:r>
          </a:p>
        </p:txBody>
      </p:sp>
      <p:pic>
        <p:nvPicPr>
          <p:cNvPr id="6" name="Picture 5" descr="Pen placed on top of a signature line">
            <a:extLst>
              <a:ext uri="{FF2B5EF4-FFF2-40B4-BE49-F238E27FC236}">
                <a16:creationId xmlns:a16="http://schemas.microsoft.com/office/drawing/2014/main" id="{3F489604-4AB4-9AC1-67C6-ED51FD5A572A}"/>
              </a:ext>
            </a:extLst>
          </p:cNvPr>
          <p:cNvPicPr>
            <a:picLocks noChangeAspect="1"/>
          </p:cNvPicPr>
          <p:nvPr/>
        </p:nvPicPr>
        <p:blipFill>
          <a:blip r:embed="rId2"/>
          <a:srcRect l="28800" r="-1" b="-1"/>
          <a:stretch>
            <a:fillRect/>
          </a:stretch>
        </p:blipFill>
        <p:spPr>
          <a:xfrm>
            <a:off x="20" y="10"/>
            <a:ext cx="7315180" cy="6857990"/>
          </a:xfrm>
          <a:prstGeom prst="rect">
            <a:avLst/>
          </a:prstGeom>
          <a:noFill/>
        </p:spPr>
      </p:pic>
      <p:sp>
        <p:nvSpPr>
          <p:cNvPr id="12" name="Slide Number Placeholder 4">
            <a:extLst>
              <a:ext uri="{FF2B5EF4-FFF2-40B4-BE49-F238E27FC236}">
                <a16:creationId xmlns:a16="http://schemas.microsoft.com/office/drawing/2014/main" id="{7DE0C354-396A-70D9-9A48-03C4635547B3}"/>
              </a:ext>
            </a:extLst>
          </p:cNvPr>
          <p:cNvSpPr>
            <a:spLocks noGrp="1"/>
          </p:cNvSpPr>
          <p:nvPr>
            <p:ph type="sldNum" sz="quarter" idx="12"/>
          </p:nvPr>
        </p:nvSpPr>
        <p:spPr>
          <a:xfrm>
            <a:off x="10210800" y="6614494"/>
            <a:ext cx="640080" cy="237744"/>
          </a:xfrm>
        </p:spPr>
        <p:txBody>
          <a:bodyPr/>
          <a:lstStyle/>
          <a:p>
            <a:pPr>
              <a:spcAft>
                <a:spcPts val="600"/>
              </a:spcAft>
            </a:pPr>
            <a:fld id="{CA8D9AD5-F248-4919-864A-CFD76CC027D6}" type="slidenum">
              <a:rPr lang="en-US"/>
              <a:pPr>
                <a:spcAft>
                  <a:spcPts val="600"/>
                </a:spcAft>
              </a:pPr>
              <a:t>19</a:t>
            </a:fld>
            <a:endParaRPr lang="en-US" dirty="0"/>
          </a:p>
        </p:txBody>
      </p:sp>
    </p:spTree>
    <p:extLst>
      <p:ext uri="{BB962C8B-B14F-4D97-AF65-F5344CB8AC3E}">
        <p14:creationId xmlns:p14="http://schemas.microsoft.com/office/powerpoint/2010/main" val="349881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48062" y="167268"/>
            <a:ext cx="6052738" cy="981308"/>
          </a:xfrm>
        </p:spPr>
        <p:txBody>
          <a:bodyPr/>
          <a:lstStyle/>
          <a:p>
            <a:r>
              <a:rPr lang="en-US" dirty="0"/>
              <a:t>Agenda</a:t>
            </a:r>
          </a:p>
        </p:txBody>
      </p:sp>
      <p:sp>
        <p:nvSpPr>
          <p:cNvPr id="14" name="Content Placeholder 2"/>
          <p:cNvSpPr>
            <a:spLocks noGrp="1"/>
          </p:cNvSpPr>
          <p:nvPr>
            <p:ph idx="1"/>
          </p:nvPr>
        </p:nvSpPr>
        <p:spPr>
          <a:xfrm>
            <a:off x="525042" y="1528064"/>
            <a:ext cx="5875758" cy="4862575"/>
          </a:xfrm>
        </p:spPr>
        <p:txBody>
          <a:bodyPr>
            <a:normAutofit fontScale="62500" lnSpcReduction="20000"/>
          </a:bodyPr>
          <a:lstStyle/>
          <a:p>
            <a:r>
              <a:rPr lang="en-US" dirty="0"/>
              <a:t>Call to Order; Confirm Quorum</a:t>
            </a:r>
          </a:p>
          <a:p>
            <a:r>
              <a:rPr lang="en-US" dirty="0"/>
              <a:t>Approve Minutes of Annual and Special Members Meetings</a:t>
            </a:r>
          </a:p>
          <a:p>
            <a:r>
              <a:rPr lang="en-US" dirty="0"/>
              <a:t>Operations and Project Updates</a:t>
            </a:r>
          </a:p>
          <a:p>
            <a:pPr lvl="1"/>
            <a:r>
              <a:rPr lang="en-US" dirty="0"/>
              <a:t>Property Manager Report </a:t>
            </a:r>
          </a:p>
          <a:p>
            <a:pPr lvl="1"/>
            <a:r>
              <a:rPr lang="en-US" dirty="0"/>
              <a:t>Roofing and Painting Project Closing Report </a:t>
            </a:r>
          </a:p>
          <a:p>
            <a:pPr lvl="1"/>
            <a:r>
              <a:rPr lang="en-US" dirty="0"/>
              <a:t>Fire Mitigation Report</a:t>
            </a:r>
          </a:p>
          <a:p>
            <a:pPr lvl="1"/>
            <a:r>
              <a:rPr lang="en-US" dirty="0"/>
              <a:t>Other Operational Matters</a:t>
            </a:r>
          </a:p>
          <a:p>
            <a:r>
              <a:rPr lang="en-US" dirty="0"/>
              <a:t>Administrative Projects</a:t>
            </a:r>
          </a:p>
          <a:p>
            <a:pPr lvl="1"/>
            <a:r>
              <a:rPr lang="en-US" dirty="0"/>
              <a:t>Governing Documents Update</a:t>
            </a:r>
          </a:p>
          <a:p>
            <a:pPr lvl="1"/>
            <a:r>
              <a:rPr lang="en-US" dirty="0"/>
              <a:t>Survey Plat Review and Updates</a:t>
            </a:r>
          </a:p>
          <a:p>
            <a:r>
              <a:rPr lang="en-US" dirty="0"/>
              <a:t>Financial Review and Approval</a:t>
            </a:r>
          </a:p>
          <a:p>
            <a:pPr lvl="1"/>
            <a:r>
              <a:rPr lang="en-US" dirty="0"/>
              <a:t>FY ending September 30, 2025 Financial Position </a:t>
            </a:r>
          </a:p>
          <a:p>
            <a:pPr lvl="1"/>
            <a:r>
              <a:rPr lang="en-US" dirty="0"/>
              <a:t>FY ending September 30, 2026 Budget</a:t>
            </a:r>
          </a:p>
          <a:p>
            <a:r>
              <a:rPr lang="en-US" dirty="0"/>
              <a:t>Allocation of Dues</a:t>
            </a:r>
          </a:p>
          <a:p>
            <a:r>
              <a:rPr lang="en-US" dirty="0"/>
              <a:t>New Business</a:t>
            </a:r>
          </a:p>
          <a:p>
            <a:r>
              <a:rPr lang="en-US" dirty="0"/>
              <a:t>Exhibits and Back Up</a:t>
            </a:r>
          </a:p>
          <a:p>
            <a:endParaRPr lang="en-US" dirty="0"/>
          </a:p>
        </p:txBody>
      </p:sp>
      <p:sp>
        <p:nvSpPr>
          <p:cNvPr id="2" name="Slide Number Placeholder 1">
            <a:extLst>
              <a:ext uri="{FF2B5EF4-FFF2-40B4-BE49-F238E27FC236}">
                <a16:creationId xmlns:a16="http://schemas.microsoft.com/office/drawing/2014/main" id="{14F6B0E4-4155-5663-8FCC-BAF4022FB8A1}"/>
              </a:ext>
            </a:extLst>
          </p:cNvPr>
          <p:cNvSpPr>
            <a:spLocks noGrp="1"/>
          </p:cNvSpPr>
          <p:nvPr>
            <p:ph type="sldNum" sz="quarter" idx="12"/>
          </p:nvPr>
        </p:nvSpPr>
        <p:spPr/>
        <p:txBody>
          <a:bodyPr/>
          <a:lstStyle/>
          <a:p>
            <a:fld id="{CA8D9AD5-F248-4919-864A-CFD76CC027D6}" type="slidenum">
              <a:rPr lang="en-US" smtClean="0"/>
              <a:t>2</a:t>
            </a:fld>
            <a:endParaRPr lang="en-US" dirty="0"/>
          </a:p>
        </p:txBody>
      </p:sp>
      <p:pic>
        <p:nvPicPr>
          <p:cNvPr id="4" name="Picture 3" descr="A rocky canyon with trees and blue sky with Black Canyon of the Gunnison National Park in the background&#10;&#10;AI-generated content may be incorrect.">
            <a:extLst>
              <a:ext uri="{FF2B5EF4-FFF2-40B4-BE49-F238E27FC236}">
                <a16:creationId xmlns:a16="http://schemas.microsoft.com/office/drawing/2014/main" id="{D5CD73D1-0DFE-C740-A652-5308D29A7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611" y="294640"/>
            <a:ext cx="5378245" cy="6096000"/>
          </a:xfrm>
          <a:prstGeom prst="rect">
            <a:avLst/>
          </a:prstGeom>
        </p:spPr>
      </p:pic>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E25D70-5280-F99B-743D-16D9F13C5515}"/>
              </a:ext>
            </a:extLst>
          </p:cNvPr>
          <p:cNvSpPr>
            <a:spLocks noGrp="1"/>
          </p:cNvSpPr>
          <p:nvPr>
            <p:ph type="title"/>
          </p:nvPr>
        </p:nvSpPr>
        <p:spPr/>
        <p:txBody>
          <a:bodyPr/>
          <a:lstStyle/>
          <a:p>
            <a:r>
              <a:rPr lang="en-US" dirty="0"/>
              <a:t>Governing Document Update</a:t>
            </a:r>
          </a:p>
        </p:txBody>
      </p:sp>
      <p:sp>
        <p:nvSpPr>
          <p:cNvPr id="7" name="Content Placeholder 6">
            <a:extLst>
              <a:ext uri="{FF2B5EF4-FFF2-40B4-BE49-F238E27FC236}">
                <a16:creationId xmlns:a16="http://schemas.microsoft.com/office/drawing/2014/main" id="{162DBA82-D8A0-86FF-8E13-1E4F2A47A933}"/>
              </a:ext>
            </a:extLst>
          </p:cNvPr>
          <p:cNvSpPr>
            <a:spLocks noGrp="1"/>
          </p:cNvSpPr>
          <p:nvPr>
            <p:ph idx="1"/>
          </p:nvPr>
        </p:nvSpPr>
        <p:spPr/>
        <p:txBody>
          <a:bodyPr>
            <a:normAutofit fontScale="92500" lnSpcReduction="20000"/>
          </a:bodyPr>
          <a:lstStyle/>
          <a:p>
            <a:r>
              <a:rPr lang="en-US" dirty="0"/>
              <a:t>Altitude Law hired to conduct review of Articles of Incorporation, Declarations and Bylaws</a:t>
            </a:r>
          </a:p>
          <a:p>
            <a:r>
              <a:rPr lang="en-US" dirty="0"/>
              <a:t>Review report delivered March 13, 2025, finding non-compliance with current Colorado law and other issues.  </a:t>
            </a:r>
          </a:p>
          <a:p>
            <a:r>
              <a:rPr lang="en-US" dirty="0"/>
              <a:t>Amendments put on hold to enable Board and Member focus on roof replacement and painting project without distraction.</a:t>
            </a:r>
          </a:p>
          <a:p>
            <a:r>
              <a:rPr lang="en-US" dirty="0"/>
              <a:t>Board reconnected with Altitude Law September 2025.  </a:t>
            </a:r>
          </a:p>
          <a:p>
            <a:r>
              <a:rPr lang="en-US" dirty="0"/>
              <a:t>Altitude Law  provided Amended Worksheet/Questionnaire on October 6, 2025 for the Board to complete before they proceed.  </a:t>
            </a:r>
          </a:p>
          <a:p>
            <a:r>
              <a:rPr lang="en-US" dirty="0"/>
              <a:t>Estimated time:  12-14 months (depending on number of iterations and ease in amending; we believe we can shorten this)</a:t>
            </a:r>
          </a:p>
          <a:p>
            <a:r>
              <a:rPr lang="en-US" dirty="0"/>
              <a:t>Estimated Cost:  $7,000 (depending on iterations and complexity) </a:t>
            </a:r>
          </a:p>
          <a:p>
            <a:r>
              <a:rPr lang="en-US" b="1" dirty="0"/>
              <a:t>Committee to Amend – any interested Members??</a:t>
            </a:r>
          </a:p>
          <a:p>
            <a:endParaRPr lang="en-US" dirty="0"/>
          </a:p>
        </p:txBody>
      </p:sp>
      <p:sp>
        <p:nvSpPr>
          <p:cNvPr id="5" name="Slide Number Placeholder 4">
            <a:extLst>
              <a:ext uri="{FF2B5EF4-FFF2-40B4-BE49-F238E27FC236}">
                <a16:creationId xmlns:a16="http://schemas.microsoft.com/office/drawing/2014/main" id="{2B5DC307-A1E1-025B-D4C1-A420BEF78BBB}"/>
              </a:ext>
            </a:extLst>
          </p:cNvPr>
          <p:cNvSpPr>
            <a:spLocks noGrp="1"/>
          </p:cNvSpPr>
          <p:nvPr>
            <p:ph type="sldNum" sz="quarter" idx="12"/>
          </p:nvPr>
        </p:nvSpPr>
        <p:spPr/>
        <p:txBody>
          <a:bodyPr/>
          <a:lstStyle/>
          <a:p>
            <a:fld id="{CA8D9AD5-F248-4919-864A-CFD76CC027D6}" type="slidenum">
              <a:rPr lang="en-US" smtClean="0"/>
              <a:t>20</a:t>
            </a:fld>
            <a:endParaRPr lang="en-US" dirty="0"/>
          </a:p>
        </p:txBody>
      </p:sp>
    </p:spTree>
    <p:extLst>
      <p:ext uri="{BB962C8B-B14F-4D97-AF65-F5344CB8AC3E}">
        <p14:creationId xmlns:p14="http://schemas.microsoft.com/office/powerpoint/2010/main" val="421169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B709-3CEA-0251-F46E-4D86B6B70BC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4708E88-28FF-E176-B872-5234016A622D}"/>
              </a:ext>
            </a:extLst>
          </p:cNvPr>
          <p:cNvSpPr>
            <a:spLocks noGrp="1"/>
          </p:cNvSpPr>
          <p:nvPr>
            <p:ph type="title"/>
          </p:nvPr>
        </p:nvSpPr>
        <p:spPr>
          <a:xfrm>
            <a:off x="7923214" y="2362200"/>
            <a:ext cx="3200400" cy="1993392"/>
          </a:xfrm>
        </p:spPr>
        <p:txBody>
          <a:bodyPr anchor="b">
            <a:normAutofit/>
          </a:bodyPr>
          <a:lstStyle/>
          <a:p>
            <a:r>
              <a:rPr lang="en-US" dirty="0"/>
              <a:t>Survey Plat Review and Update</a:t>
            </a:r>
          </a:p>
        </p:txBody>
      </p:sp>
      <p:pic>
        <p:nvPicPr>
          <p:cNvPr id="3" name="Picture 2">
            <a:extLst>
              <a:ext uri="{FF2B5EF4-FFF2-40B4-BE49-F238E27FC236}">
                <a16:creationId xmlns:a16="http://schemas.microsoft.com/office/drawing/2014/main" id="{DC66E381-5242-AE6D-C0DB-56B7E1C180EF}"/>
              </a:ext>
            </a:extLst>
          </p:cNvPr>
          <p:cNvPicPr>
            <a:picLocks noChangeAspect="1"/>
          </p:cNvPicPr>
          <p:nvPr/>
        </p:nvPicPr>
        <p:blipFill>
          <a:blip r:embed="rId2"/>
          <a:srcRect l="1886" r="26380" b="-2"/>
          <a:stretch>
            <a:fillRect/>
          </a:stretch>
        </p:blipFill>
        <p:spPr>
          <a:xfrm>
            <a:off x="20" y="10"/>
            <a:ext cx="7315180" cy="6857990"/>
          </a:xfrm>
          <a:prstGeom prst="rect">
            <a:avLst/>
          </a:prstGeom>
          <a:noFill/>
        </p:spPr>
      </p:pic>
      <p:sp>
        <p:nvSpPr>
          <p:cNvPr id="14" name="Content Placeholder 2">
            <a:extLst>
              <a:ext uri="{FF2B5EF4-FFF2-40B4-BE49-F238E27FC236}">
                <a16:creationId xmlns:a16="http://schemas.microsoft.com/office/drawing/2014/main" id="{87110C98-69EE-06EB-7D1B-74DFC69DBE93}"/>
              </a:ext>
            </a:extLst>
          </p:cNvPr>
          <p:cNvSpPr>
            <a:spLocks noGrp="1"/>
          </p:cNvSpPr>
          <p:nvPr>
            <p:ph type="body" sz="half" idx="2"/>
          </p:nvPr>
        </p:nvSpPr>
        <p:spPr>
          <a:xfrm>
            <a:off x="7923214" y="4355592"/>
            <a:ext cx="3200400" cy="1644614"/>
          </a:xfrm>
        </p:spPr>
        <p:txBody>
          <a:bodyPr>
            <a:normAutofit/>
          </a:bodyPr>
          <a:lstStyle/>
          <a:p>
            <a:pPr lvl="1"/>
            <a:r>
              <a:rPr lang="en-US" sz="1600" dirty="0">
                <a:solidFill>
                  <a:schemeClr val="bg1"/>
                </a:solidFill>
              </a:rPr>
              <a:t>Danelle Miller &amp; Carol Cannon</a:t>
            </a:r>
          </a:p>
        </p:txBody>
      </p:sp>
      <p:sp>
        <p:nvSpPr>
          <p:cNvPr id="2" name="Slide Number Placeholder 1">
            <a:extLst>
              <a:ext uri="{FF2B5EF4-FFF2-40B4-BE49-F238E27FC236}">
                <a16:creationId xmlns:a16="http://schemas.microsoft.com/office/drawing/2014/main" id="{EDA53A30-E7BB-DA32-39D8-00AC6DAEFD8B}"/>
              </a:ext>
            </a:extLst>
          </p:cNvPr>
          <p:cNvSpPr>
            <a:spLocks noGrp="1"/>
          </p:cNvSpPr>
          <p:nvPr>
            <p:ph type="sldNum" sz="quarter" idx="12"/>
          </p:nvPr>
        </p:nvSpPr>
        <p:spPr>
          <a:xfrm>
            <a:off x="10210800" y="6614494"/>
            <a:ext cx="640080" cy="237744"/>
          </a:xfrm>
        </p:spPr>
        <p:txBody>
          <a:bodyPr anchor="ctr">
            <a:normAutofit/>
          </a:bodyPr>
          <a:lstStyle/>
          <a:p>
            <a:pPr>
              <a:lnSpc>
                <a:spcPct val="90000"/>
              </a:lnSpc>
              <a:spcAft>
                <a:spcPts val="600"/>
              </a:spcAft>
            </a:pPr>
            <a:fld id="{CA8D9AD5-F248-4919-864A-CFD76CC027D6}" type="slidenum">
              <a:rPr lang="en-US" sz="1000" smtClean="0"/>
              <a:pPr>
                <a:lnSpc>
                  <a:spcPct val="90000"/>
                </a:lnSpc>
                <a:spcAft>
                  <a:spcPts val="600"/>
                </a:spcAft>
              </a:pPr>
              <a:t>21</a:t>
            </a:fld>
            <a:endParaRPr lang="en-US" sz="1000" dirty="0"/>
          </a:p>
        </p:txBody>
      </p:sp>
    </p:spTree>
    <p:extLst>
      <p:ext uri="{BB962C8B-B14F-4D97-AF65-F5344CB8AC3E}">
        <p14:creationId xmlns:p14="http://schemas.microsoft.com/office/powerpoint/2010/main" val="2702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9216F-A21F-6C7A-C6D2-FBC1B5D3A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1AC4A-6F65-EF66-BE36-8BE0B0DB9411}"/>
              </a:ext>
            </a:extLst>
          </p:cNvPr>
          <p:cNvSpPr>
            <a:spLocks noGrp="1"/>
          </p:cNvSpPr>
          <p:nvPr>
            <p:ph type="title"/>
          </p:nvPr>
        </p:nvSpPr>
        <p:spPr/>
        <p:txBody>
          <a:bodyPr/>
          <a:lstStyle/>
          <a:p>
            <a:r>
              <a:rPr lang="en-US" dirty="0"/>
              <a:t>Survey Plat Review and Update</a:t>
            </a:r>
          </a:p>
        </p:txBody>
      </p:sp>
      <p:sp>
        <p:nvSpPr>
          <p:cNvPr id="3" name="Content Placeholder 2">
            <a:extLst>
              <a:ext uri="{FF2B5EF4-FFF2-40B4-BE49-F238E27FC236}">
                <a16:creationId xmlns:a16="http://schemas.microsoft.com/office/drawing/2014/main" id="{6E16171E-2B5F-C74A-332F-85690D901A88}"/>
              </a:ext>
            </a:extLst>
          </p:cNvPr>
          <p:cNvSpPr>
            <a:spLocks noGrp="1"/>
          </p:cNvSpPr>
          <p:nvPr>
            <p:ph idx="1"/>
          </p:nvPr>
        </p:nvSpPr>
        <p:spPr/>
        <p:txBody>
          <a:bodyPr/>
          <a:lstStyle/>
          <a:p>
            <a:r>
              <a:rPr lang="en-US" dirty="0"/>
              <a:t>Why do this now?</a:t>
            </a:r>
          </a:p>
          <a:p>
            <a:pPr lvl="1"/>
            <a:r>
              <a:rPr lang="en-US" dirty="0"/>
              <a:t>Questions regarding limited vs. general common area within the Charter Ridge plat (member interest in parking expansion, other uses of LCA)</a:t>
            </a:r>
          </a:p>
          <a:p>
            <a:pPr lvl="1"/>
            <a:r>
              <a:rPr lang="en-US" dirty="0"/>
              <a:t>Identifying location of utility easement to protect access</a:t>
            </a:r>
          </a:p>
          <a:p>
            <a:r>
              <a:rPr lang="en-US" dirty="0"/>
              <a:t>Status</a:t>
            </a:r>
          </a:p>
          <a:p>
            <a:pPr lvl="1"/>
            <a:r>
              <a:rPr lang="en-US" dirty="0"/>
              <a:t>Original surveyor contacted; delays due to health issues</a:t>
            </a:r>
          </a:p>
          <a:p>
            <a:pPr lvl="1"/>
            <a:r>
              <a:rPr lang="en-US" dirty="0"/>
              <a:t>Surveyor visited site</a:t>
            </a:r>
          </a:p>
          <a:p>
            <a:pPr lvl="1"/>
            <a:r>
              <a:rPr lang="en-US" dirty="0"/>
              <a:t>Verbal response expected week of October 13</a:t>
            </a:r>
          </a:p>
          <a:p>
            <a:pPr lvl="1"/>
            <a:r>
              <a:rPr lang="en-US" dirty="0"/>
              <a:t>Report expected as soon as feasible</a:t>
            </a:r>
          </a:p>
        </p:txBody>
      </p:sp>
    </p:spTree>
    <p:extLst>
      <p:ext uri="{BB962C8B-B14F-4D97-AF65-F5344CB8AC3E}">
        <p14:creationId xmlns:p14="http://schemas.microsoft.com/office/powerpoint/2010/main" val="14190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FBDA-5522-C4F3-CE98-E87714DE585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C6AE37C-5DC9-2914-4770-F6B25C0E46AD}"/>
              </a:ext>
            </a:extLst>
          </p:cNvPr>
          <p:cNvSpPr>
            <a:spLocks noGrp="1"/>
          </p:cNvSpPr>
          <p:nvPr>
            <p:ph type="title"/>
          </p:nvPr>
        </p:nvSpPr>
        <p:spPr/>
        <p:txBody>
          <a:bodyPr/>
          <a:lstStyle/>
          <a:p>
            <a:r>
              <a:rPr lang="en-US" dirty="0"/>
              <a:t>September 30, 2025  Financial Position</a:t>
            </a:r>
          </a:p>
        </p:txBody>
      </p:sp>
      <p:sp>
        <p:nvSpPr>
          <p:cNvPr id="2" name="Slide Number Placeholder 1">
            <a:extLst>
              <a:ext uri="{FF2B5EF4-FFF2-40B4-BE49-F238E27FC236}">
                <a16:creationId xmlns:a16="http://schemas.microsoft.com/office/drawing/2014/main" id="{ABABC87E-D46B-F73C-5DAB-AA4DD31582F6}"/>
              </a:ext>
            </a:extLst>
          </p:cNvPr>
          <p:cNvSpPr>
            <a:spLocks noGrp="1"/>
          </p:cNvSpPr>
          <p:nvPr>
            <p:ph type="sldNum" sz="quarter" idx="12"/>
          </p:nvPr>
        </p:nvSpPr>
        <p:spPr/>
        <p:txBody>
          <a:bodyPr/>
          <a:lstStyle/>
          <a:p>
            <a:fld id="{CA8D9AD5-F248-4919-864A-CFD76CC027D6}" type="slidenum">
              <a:rPr lang="en-US" smtClean="0"/>
              <a:pPr/>
              <a:t>23</a:t>
            </a:fld>
            <a:endParaRPr lang="en-US" dirty="0"/>
          </a:p>
        </p:txBody>
      </p:sp>
    </p:spTree>
    <p:extLst>
      <p:ext uri="{BB962C8B-B14F-4D97-AF65-F5344CB8AC3E}">
        <p14:creationId xmlns:p14="http://schemas.microsoft.com/office/powerpoint/2010/main" val="197705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82" y="230759"/>
            <a:ext cx="9509760" cy="647065"/>
          </a:xfrm>
        </p:spPr>
        <p:txBody>
          <a:bodyPr/>
          <a:lstStyle/>
          <a:p>
            <a:r>
              <a:rPr lang="en-US" dirty="0"/>
              <a:t>Charter Ridge Financial Position </a:t>
            </a:r>
          </a:p>
        </p:txBody>
      </p:sp>
      <p:sp>
        <p:nvSpPr>
          <p:cNvPr id="3" name="Content Placeholder 2"/>
          <p:cNvSpPr>
            <a:spLocks noGrp="1"/>
          </p:cNvSpPr>
          <p:nvPr>
            <p:ph sz="half" idx="1"/>
          </p:nvPr>
        </p:nvSpPr>
        <p:spPr>
          <a:xfrm>
            <a:off x="6811788" y="877824"/>
            <a:ext cx="4631641" cy="4837176"/>
          </a:xfrm>
        </p:spPr>
        <p:txBody>
          <a:bodyPr>
            <a:normAutofit fontScale="47500" lnSpcReduction="20000"/>
          </a:bodyPr>
          <a:lstStyle/>
          <a:p>
            <a:r>
              <a:rPr lang="en-US" sz="3400" dirty="0"/>
              <a:t>The HOA ended September 30, 2025 fiscal year with $161,491 of cash compared to $60,473 as of September 30, 2024. This improvement is due to the lower cost of the 2025 projects due to the implementation of a competitive bidding process and lower contingency spend.  See roof update for further details.</a:t>
            </a:r>
          </a:p>
          <a:p>
            <a:r>
              <a:rPr lang="en-US" sz="3400" dirty="0"/>
              <a:t>Cash available is allocated between an interest bearing and demand deposit accounts. The allocation is based on maximizing returns for owners while managing needs for operating expenses. </a:t>
            </a:r>
          </a:p>
          <a:p>
            <a:r>
              <a:rPr lang="en-US" sz="3400" dirty="0"/>
              <a:t>The September 30, 2025, deferred liabilities of $112,797  primarily reflect the excess of cash collected for the special assessment. The board plans to update the capital reserve target balance in 2026 after further analysis of the building components and  identification of next steps.</a:t>
            </a:r>
          </a:p>
          <a:p>
            <a:r>
              <a:rPr lang="en-US" sz="3400" dirty="0"/>
              <a:t>Membership dues have generally been collected timely. We have one relatively small past due amount that we anticipate will be resolved shortly. </a:t>
            </a:r>
          </a:p>
          <a:p>
            <a:endParaRPr lang="en-US" sz="1200" dirty="0"/>
          </a:p>
        </p:txBody>
      </p:sp>
      <p:sp>
        <p:nvSpPr>
          <p:cNvPr id="4" name="Slide Number Placeholder 3">
            <a:extLst>
              <a:ext uri="{FF2B5EF4-FFF2-40B4-BE49-F238E27FC236}">
                <a16:creationId xmlns:a16="http://schemas.microsoft.com/office/drawing/2014/main" id="{015CB1DA-CAA3-658C-03B8-B4E542553F04}"/>
              </a:ext>
            </a:extLst>
          </p:cNvPr>
          <p:cNvSpPr>
            <a:spLocks noGrp="1"/>
          </p:cNvSpPr>
          <p:nvPr>
            <p:ph type="sldNum" sz="quarter" idx="12"/>
          </p:nvPr>
        </p:nvSpPr>
        <p:spPr/>
        <p:txBody>
          <a:bodyPr/>
          <a:lstStyle/>
          <a:p>
            <a:fld id="{A0ECE5F2-81AA-4605-B028-6FBA391056AF}" type="slidenum">
              <a:rPr lang="en-US" smtClean="0"/>
              <a:t>24</a:t>
            </a:fld>
            <a:endParaRPr lang="en-US" dirty="0"/>
          </a:p>
        </p:txBody>
      </p:sp>
      <p:graphicFrame>
        <p:nvGraphicFramePr>
          <p:cNvPr id="5" name="Table 4">
            <a:extLst>
              <a:ext uri="{FF2B5EF4-FFF2-40B4-BE49-F238E27FC236}">
                <a16:creationId xmlns:a16="http://schemas.microsoft.com/office/drawing/2014/main" id="{6727424E-10AC-50EA-8C33-65D45607E9DF}"/>
              </a:ext>
            </a:extLst>
          </p:cNvPr>
          <p:cNvGraphicFramePr>
            <a:graphicFrameLocks noGrp="1"/>
          </p:cNvGraphicFramePr>
          <p:nvPr>
            <p:extLst>
              <p:ext uri="{D42A27DB-BD31-4B8C-83A1-F6EECF244321}">
                <p14:modId xmlns:p14="http://schemas.microsoft.com/office/powerpoint/2010/main" val="3365137353"/>
              </p:ext>
            </p:extLst>
          </p:nvPr>
        </p:nvGraphicFramePr>
        <p:xfrm>
          <a:off x="469582" y="1071905"/>
          <a:ext cx="5958009" cy="4464597"/>
        </p:xfrm>
        <a:graphic>
          <a:graphicData uri="http://schemas.openxmlformats.org/drawingml/2006/table">
            <a:tbl>
              <a:tblPr/>
              <a:tblGrid>
                <a:gridCol w="1350297">
                  <a:extLst>
                    <a:ext uri="{9D8B030D-6E8A-4147-A177-3AD203B41FA5}">
                      <a16:colId xmlns:a16="http://schemas.microsoft.com/office/drawing/2014/main" val="928081696"/>
                    </a:ext>
                  </a:extLst>
                </a:gridCol>
                <a:gridCol w="960520">
                  <a:extLst>
                    <a:ext uri="{9D8B030D-6E8A-4147-A177-3AD203B41FA5}">
                      <a16:colId xmlns:a16="http://schemas.microsoft.com/office/drawing/2014/main" val="3231368349"/>
                    </a:ext>
                  </a:extLst>
                </a:gridCol>
                <a:gridCol w="194888">
                  <a:extLst>
                    <a:ext uri="{9D8B030D-6E8A-4147-A177-3AD203B41FA5}">
                      <a16:colId xmlns:a16="http://schemas.microsoft.com/office/drawing/2014/main" val="4281429487"/>
                    </a:ext>
                  </a:extLst>
                </a:gridCol>
                <a:gridCol w="960520">
                  <a:extLst>
                    <a:ext uri="{9D8B030D-6E8A-4147-A177-3AD203B41FA5}">
                      <a16:colId xmlns:a16="http://schemas.microsoft.com/office/drawing/2014/main" val="410688730"/>
                    </a:ext>
                  </a:extLst>
                </a:gridCol>
                <a:gridCol w="236650">
                  <a:extLst>
                    <a:ext uri="{9D8B030D-6E8A-4147-A177-3AD203B41FA5}">
                      <a16:colId xmlns:a16="http://schemas.microsoft.com/office/drawing/2014/main" val="1033061090"/>
                    </a:ext>
                  </a:extLst>
                </a:gridCol>
                <a:gridCol w="960520">
                  <a:extLst>
                    <a:ext uri="{9D8B030D-6E8A-4147-A177-3AD203B41FA5}">
                      <a16:colId xmlns:a16="http://schemas.microsoft.com/office/drawing/2014/main" val="2044154858"/>
                    </a:ext>
                  </a:extLst>
                </a:gridCol>
                <a:gridCol w="334094">
                  <a:extLst>
                    <a:ext uri="{9D8B030D-6E8A-4147-A177-3AD203B41FA5}">
                      <a16:colId xmlns:a16="http://schemas.microsoft.com/office/drawing/2014/main" val="1753726929"/>
                    </a:ext>
                  </a:extLst>
                </a:gridCol>
                <a:gridCol w="960520">
                  <a:extLst>
                    <a:ext uri="{9D8B030D-6E8A-4147-A177-3AD203B41FA5}">
                      <a16:colId xmlns:a16="http://schemas.microsoft.com/office/drawing/2014/main" val="2279578601"/>
                    </a:ext>
                  </a:extLst>
                </a:gridCol>
              </a:tblGrid>
              <a:tr h="262517">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9/30/2022</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9/30/2023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9/30/2024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9/30/2025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876343"/>
                  </a:ext>
                </a:extLst>
              </a:tr>
              <a:tr h="262517">
                <a:tc>
                  <a:txBody>
                    <a:bodyPr/>
                    <a:lstStyle/>
                    <a:p>
                      <a:pPr algn="l" fontAlgn="b">
                        <a:buNone/>
                      </a:pPr>
                      <a:r>
                        <a:rPr lang="en-US" sz="1100" b="1" i="0" u="none" strike="noStrike" dirty="0">
                          <a:solidFill>
                            <a:srgbClr val="000000"/>
                          </a:solidFill>
                          <a:effectLst/>
                          <a:latin typeface="Aptos Narrow" panose="020B0004020202020204" pitchFamily="34" charset="0"/>
                        </a:rPr>
                        <a:t>Assets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06439011"/>
                  </a:ext>
                </a:extLst>
              </a:tr>
              <a:tr h="262517">
                <a:tc>
                  <a:txBody>
                    <a:bodyPr/>
                    <a:lstStyle/>
                    <a:p>
                      <a:pPr algn="l" fontAlgn="b">
                        <a:buNone/>
                      </a:pPr>
                      <a:r>
                        <a:rPr lang="en-US" sz="1100" b="0" i="0" u="none" strike="noStrike" dirty="0">
                          <a:solidFill>
                            <a:srgbClr val="000000"/>
                          </a:solidFill>
                          <a:effectLst/>
                          <a:latin typeface="Aptos Narrow" panose="020B0004020202020204" pitchFamily="34" charset="0"/>
                        </a:rPr>
                        <a:t>Deposits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10,960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34,416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11,915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41,116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2670642547"/>
                  </a:ext>
                </a:extLst>
              </a:tr>
              <a:tr h="262517">
                <a:tc>
                  <a:txBody>
                    <a:bodyPr/>
                    <a:lstStyle/>
                    <a:p>
                      <a:pPr algn="l" fontAlgn="b">
                        <a:buNone/>
                      </a:pPr>
                      <a:r>
                        <a:rPr lang="en-US" sz="1100" b="0" i="0" u="none" strike="noStrike" dirty="0">
                          <a:solidFill>
                            <a:srgbClr val="000000"/>
                          </a:solidFill>
                          <a:effectLst/>
                          <a:latin typeface="Aptos Narrow" panose="020B0004020202020204" pitchFamily="34" charset="0"/>
                        </a:rPr>
                        <a:t>Money Market</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74,779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46,798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48,559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120,376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4095604"/>
                  </a:ext>
                </a:extLst>
              </a:tr>
              <a:tr h="271569">
                <a:tc>
                  <a:txBody>
                    <a:bodyPr/>
                    <a:lstStyle/>
                    <a:p>
                      <a:pPr algn="l" fontAlgn="b">
                        <a:buNone/>
                      </a:pPr>
                      <a:r>
                        <a:rPr lang="en-US" sz="1100" b="0" i="0" u="none" strike="noStrike" dirty="0">
                          <a:solidFill>
                            <a:srgbClr val="000000"/>
                          </a:solidFill>
                          <a:effectLst/>
                          <a:latin typeface="Aptos Narrow" panose="020B0004020202020204" pitchFamily="34" charset="0"/>
                        </a:rPr>
                        <a:t>Cash</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85,739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81,214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60,474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161,492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516980"/>
                  </a:ext>
                </a:extLst>
              </a:tr>
              <a:tr h="248033">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00872196"/>
                  </a:ext>
                </a:extLst>
              </a:tr>
              <a:tr h="262517">
                <a:tc>
                  <a:txBody>
                    <a:bodyPr/>
                    <a:lstStyle/>
                    <a:p>
                      <a:pPr algn="l" fontAlgn="b">
                        <a:buNone/>
                      </a:pPr>
                      <a:r>
                        <a:rPr lang="en-US" sz="1100" b="0" i="0" u="none" strike="noStrike" dirty="0">
                          <a:solidFill>
                            <a:srgbClr val="000000"/>
                          </a:solidFill>
                          <a:effectLst/>
                          <a:latin typeface="Aptos Narrow" panose="020B0004020202020204" pitchFamily="34" charset="0"/>
                        </a:rPr>
                        <a:t>Accounts Recievable</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887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7,018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3,209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2,268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715863074"/>
                  </a:ext>
                </a:extLst>
              </a:tr>
              <a:tr h="262517">
                <a:tc>
                  <a:txBody>
                    <a:bodyPr/>
                    <a:lstStyle/>
                    <a:p>
                      <a:pPr algn="l" fontAlgn="b">
                        <a:buNone/>
                      </a:pPr>
                      <a:r>
                        <a:rPr lang="en-US" sz="1100" b="0" i="0" u="none" strike="noStrike" dirty="0">
                          <a:solidFill>
                            <a:srgbClr val="000000"/>
                          </a:solidFill>
                          <a:effectLst/>
                          <a:latin typeface="Aptos Narrow" panose="020B0004020202020204" pitchFamily="34" charset="0"/>
                        </a:rPr>
                        <a:t>Prepaid Assets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11,733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13,331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14,913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15,797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522900150"/>
                  </a:ext>
                </a:extLst>
              </a:tr>
              <a:tr h="248033">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3021600"/>
                  </a:ext>
                </a:extLst>
              </a:tr>
              <a:tr h="271569">
                <a:tc>
                  <a:txBody>
                    <a:bodyPr/>
                    <a:lstStyle/>
                    <a:p>
                      <a:pPr algn="l" fontAlgn="b">
                        <a:buNone/>
                      </a:pPr>
                      <a:r>
                        <a:rPr lang="en-US" sz="1100" b="1" i="0" u="none" strike="noStrike" dirty="0">
                          <a:solidFill>
                            <a:srgbClr val="000000"/>
                          </a:solidFill>
                          <a:effectLst/>
                          <a:latin typeface="Aptos Narrow" panose="020B0004020202020204" pitchFamily="34" charset="0"/>
                        </a:rPr>
                        <a:t>Total Assets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98,359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101,563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78,596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179,557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3686480"/>
                  </a:ext>
                </a:extLst>
              </a:tr>
              <a:tr h="248033">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56929928"/>
                  </a:ext>
                </a:extLst>
              </a:tr>
              <a:tr h="262517">
                <a:tc gridSpan="2">
                  <a:txBody>
                    <a:bodyPr/>
                    <a:lstStyle/>
                    <a:p>
                      <a:pPr algn="l" fontAlgn="b">
                        <a:buNone/>
                      </a:pPr>
                      <a:r>
                        <a:rPr lang="en-US" sz="1100" b="1" i="0" u="none" strike="noStrike" dirty="0">
                          <a:solidFill>
                            <a:srgbClr val="000000"/>
                          </a:solidFill>
                          <a:effectLst/>
                          <a:latin typeface="Aptos Narrow" panose="020B0004020202020204" pitchFamily="34" charset="0"/>
                        </a:rPr>
                        <a:t>Liabilities and Equity</a:t>
                      </a:r>
                    </a:p>
                  </a:txBody>
                  <a:tcPr marL="6350" marR="6350" marT="6350" marB="0" anchor="b">
                    <a:lnL>
                      <a:noFill/>
                    </a:lnL>
                    <a:lnR>
                      <a:noFill/>
                    </a:lnR>
                    <a:lnT>
                      <a:noFill/>
                    </a:lnT>
                    <a:lnB>
                      <a:noFill/>
                    </a:lnB>
                    <a:solidFill>
                      <a:srgbClr val="FFFFFF"/>
                    </a:solid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454495232"/>
                  </a:ext>
                </a:extLst>
              </a:tr>
              <a:tr h="262517">
                <a:tc>
                  <a:txBody>
                    <a:bodyPr/>
                    <a:lstStyle/>
                    <a:p>
                      <a:pPr algn="l" fontAlgn="b">
                        <a:buNone/>
                      </a:pPr>
                      <a:r>
                        <a:rPr lang="en-US" sz="1100" b="0" i="0" u="none" strike="noStrike" dirty="0">
                          <a:solidFill>
                            <a:srgbClr val="000000"/>
                          </a:solidFill>
                          <a:effectLst/>
                          <a:latin typeface="Aptos Narrow" panose="020B0004020202020204" pitchFamily="34" charset="0"/>
                        </a:rPr>
                        <a:t>Deferred Liabilities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5,316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5,549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112,797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746638771"/>
                  </a:ext>
                </a:extLst>
              </a:tr>
              <a:tr h="262517">
                <a:tc>
                  <a:txBody>
                    <a:bodyPr/>
                    <a:lstStyle/>
                    <a:p>
                      <a:pPr algn="l" fontAlgn="b">
                        <a:buNone/>
                      </a:pPr>
                      <a:r>
                        <a:rPr lang="en-US" sz="1100" b="0" i="0" u="none" strike="noStrike" dirty="0">
                          <a:solidFill>
                            <a:srgbClr val="000000"/>
                          </a:solidFill>
                          <a:effectLst/>
                          <a:latin typeface="Aptos Narrow" panose="020B0004020202020204" pitchFamily="34" charset="0"/>
                        </a:rPr>
                        <a:t>Accrued Liabilities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3,305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4,410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8,315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2,761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4258402"/>
                  </a:ext>
                </a:extLst>
              </a:tr>
              <a:tr h="271569">
                <a:tc>
                  <a:txBody>
                    <a:bodyPr/>
                    <a:lstStyle/>
                    <a:p>
                      <a:pPr algn="l" fontAlgn="b">
                        <a:buNone/>
                      </a:pPr>
                      <a:r>
                        <a:rPr lang="en-US" sz="1100" b="0" i="0" u="none" strike="noStrike" dirty="0">
                          <a:solidFill>
                            <a:srgbClr val="000000"/>
                          </a:solidFill>
                          <a:effectLst/>
                          <a:latin typeface="Aptos Narrow" panose="020B0004020202020204" pitchFamily="34" charset="0"/>
                        </a:rPr>
                        <a:t>Equity</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89,738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91,604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70,281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63,999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3036856"/>
                  </a:ext>
                </a:extLst>
              </a:tr>
              <a:tr h="271569">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5245037"/>
                  </a:ext>
                </a:extLst>
              </a:tr>
              <a:tr h="271569">
                <a:tc>
                  <a:txBody>
                    <a:bodyPr/>
                    <a:lstStyle/>
                    <a:p>
                      <a:pPr algn="l" fontAlgn="b">
                        <a:buNone/>
                      </a:pPr>
                      <a:r>
                        <a:rPr lang="en-US" sz="1100" b="1" i="0" u="none" strike="noStrike" dirty="0">
                          <a:solidFill>
                            <a:srgbClr val="000000"/>
                          </a:solidFill>
                          <a:effectLst/>
                          <a:latin typeface="Aptos Narrow" panose="020B0004020202020204" pitchFamily="34" charset="0"/>
                        </a:rPr>
                        <a:t>Total</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98,359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101,563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78,596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179,557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8837358"/>
                  </a:ext>
                </a:extLst>
              </a:tr>
            </a:tbl>
          </a:graphicData>
        </a:graphic>
      </p:graphicFrame>
    </p:spTree>
    <p:extLst>
      <p:ext uri="{BB962C8B-B14F-4D97-AF65-F5344CB8AC3E}">
        <p14:creationId xmlns:p14="http://schemas.microsoft.com/office/powerpoint/2010/main" val="94759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23648-8932-3117-37F1-41DDF378BEE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F2A1B83-2E40-CE3A-77C9-DC56317D9239}"/>
              </a:ext>
            </a:extLst>
          </p:cNvPr>
          <p:cNvSpPr>
            <a:spLocks noGrp="1"/>
          </p:cNvSpPr>
          <p:nvPr>
            <p:ph type="title"/>
          </p:nvPr>
        </p:nvSpPr>
        <p:spPr/>
        <p:txBody>
          <a:bodyPr/>
          <a:lstStyle/>
          <a:p>
            <a:r>
              <a:rPr lang="en-US" dirty="0"/>
              <a:t>September 30, 2025 Trending Income Statement and FY 2026 Budget Summary</a:t>
            </a:r>
          </a:p>
        </p:txBody>
      </p:sp>
      <p:sp>
        <p:nvSpPr>
          <p:cNvPr id="2" name="Slide Number Placeholder 1">
            <a:extLst>
              <a:ext uri="{FF2B5EF4-FFF2-40B4-BE49-F238E27FC236}">
                <a16:creationId xmlns:a16="http://schemas.microsoft.com/office/drawing/2014/main" id="{8DB4432F-9668-0F64-C82F-294F14864059}"/>
              </a:ext>
            </a:extLst>
          </p:cNvPr>
          <p:cNvSpPr>
            <a:spLocks noGrp="1"/>
          </p:cNvSpPr>
          <p:nvPr>
            <p:ph type="sldNum" sz="quarter" idx="12"/>
          </p:nvPr>
        </p:nvSpPr>
        <p:spPr/>
        <p:txBody>
          <a:bodyPr/>
          <a:lstStyle/>
          <a:p>
            <a:fld id="{CA8D9AD5-F248-4919-864A-CFD76CC027D6}" type="slidenum">
              <a:rPr lang="en-US" smtClean="0"/>
              <a:pPr/>
              <a:t>25</a:t>
            </a:fld>
            <a:endParaRPr lang="en-US" dirty="0"/>
          </a:p>
        </p:txBody>
      </p:sp>
    </p:spTree>
    <p:extLst>
      <p:ext uri="{BB962C8B-B14F-4D97-AF65-F5344CB8AC3E}">
        <p14:creationId xmlns:p14="http://schemas.microsoft.com/office/powerpoint/2010/main" val="213680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6C8E-CB9C-FD0A-0350-9BE36A646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C0594-5FB9-DC4A-3A54-EB5399B5740E}"/>
              </a:ext>
            </a:extLst>
          </p:cNvPr>
          <p:cNvSpPr>
            <a:spLocks noGrp="1"/>
          </p:cNvSpPr>
          <p:nvPr>
            <p:ph type="title"/>
          </p:nvPr>
        </p:nvSpPr>
        <p:spPr>
          <a:xfrm>
            <a:off x="469582" y="230759"/>
            <a:ext cx="9509760" cy="647065"/>
          </a:xfrm>
        </p:spPr>
        <p:txBody>
          <a:bodyPr/>
          <a:lstStyle/>
          <a:p>
            <a:r>
              <a:rPr lang="en-US" dirty="0"/>
              <a:t>Charter Ridge Summary Income Statement</a:t>
            </a:r>
          </a:p>
        </p:txBody>
      </p:sp>
      <p:sp>
        <p:nvSpPr>
          <p:cNvPr id="3" name="Content Placeholder 2">
            <a:extLst>
              <a:ext uri="{FF2B5EF4-FFF2-40B4-BE49-F238E27FC236}">
                <a16:creationId xmlns:a16="http://schemas.microsoft.com/office/drawing/2014/main" id="{BA8E72E0-6E74-780C-52EA-1D61D97F874D}"/>
              </a:ext>
            </a:extLst>
          </p:cNvPr>
          <p:cNvSpPr>
            <a:spLocks noGrp="1"/>
          </p:cNvSpPr>
          <p:nvPr>
            <p:ph sz="half" idx="1"/>
          </p:nvPr>
        </p:nvSpPr>
        <p:spPr>
          <a:xfrm>
            <a:off x="469582" y="3821696"/>
            <a:ext cx="9392173" cy="2330245"/>
          </a:xfrm>
        </p:spPr>
        <p:txBody>
          <a:bodyPr>
            <a:normAutofit fontScale="92500" lnSpcReduction="10000"/>
          </a:bodyPr>
          <a:lstStyle/>
          <a:p>
            <a:r>
              <a:rPr lang="en-US" sz="1200" dirty="0"/>
              <a:t>Total revenue in 2025 was up by approximately  $587,000 due to the roof and painting assessment. The membership recognizes revenue for special assessments when the funds have been expended for their intended purpose. </a:t>
            </a:r>
          </a:p>
          <a:p>
            <a:r>
              <a:rPr lang="en-US" sz="1200" dirty="0"/>
              <a:t>Operating expenses were down in 2025 compared to 2024 by close to $10,000. However, this was a result of higher tree spraying and landscaping of approximately $7,000, lower roof repairs offset by higher insurance expense of approximately $4,000, and higher management fees $2,400. 2026 budgeted revenue is consistent with 2025 and no increase in dues is budgeted. Additionally, no additional special assessments are anticipated at this time.</a:t>
            </a:r>
          </a:p>
          <a:p>
            <a:r>
              <a:rPr lang="en-US" sz="1200" dirty="0"/>
              <a:t>Reserve expenses were up due to the roof and painting project.</a:t>
            </a:r>
          </a:p>
          <a:p>
            <a:r>
              <a:rPr lang="en-US" sz="1200" dirty="0"/>
              <a:t>In 2026, operating expenses are up compared to 2025 actuals principally due to an increase in insurance cost of approximately $7,000 (15%), in snow removal cost of approximately $5,000 (or 48%) and increases in management fees of $2,400 (15%). </a:t>
            </a:r>
          </a:p>
          <a:p>
            <a:r>
              <a:rPr lang="en-US" sz="1200" dirty="0"/>
              <a:t>Net income is budgeted to be a $26,000 loss that will be funded by the significant increase in cash balances in 2025.</a:t>
            </a:r>
          </a:p>
        </p:txBody>
      </p:sp>
      <p:sp>
        <p:nvSpPr>
          <p:cNvPr id="4" name="Slide Number Placeholder 3">
            <a:extLst>
              <a:ext uri="{FF2B5EF4-FFF2-40B4-BE49-F238E27FC236}">
                <a16:creationId xmlns:a16="http://schemas.microsoft.com/office/drawing/2014/main" id="{89101673-321D-3A30-AFBF-A8A56E45E8CF}"/>
              </a:ext>
            </a:extLst>
          </p:cNvPr>
          <p:cNvSpPr>
            <a:spLocks noGrp="1"/>
          </p:cNvSpPr>
          <p:nvPr>
            <p:ph type="sldNum" sz="quarter" idx="12"/>
          </p:nvPr>
        </p:nvSpPr>
        <p:spPr/>
        <p:txBody>
          <a:bodyPr/>
          <a:lstStyle/>
          <a:p>
            <a:fld id="{A0ECE5F2-81AA-4605-B028-6FBA391056AF}" type="slidenum">
              <a:rPr lang="en-US" smtClean="0"/>
              <a:t>26</a:t>
            </a:fld>
            <a:endParaRPr lang="en-US" dirty="0"/>
          </a:p>
        </p:txBody>
      </p:sp>
      <p:graphicFrame>
        <p:nvGraphicFramePr>
          <p:cNvPr id="6" name="Table 5">
            <a:extLst>
              <a:ext uri="{FF2B5EF4-FFF2-40B4-BE49-F238E27FC236}">
                <a16:creationId xmlns:a16="http://schemas.microsoft.com/office/drawing/2014/main" id="{8C36FBBF-0925-94CB-E537-1DC6CBE401B5}"/>
              </a:ext>
            </a:extLst>
          </p:cNvPr>
          <p:cNvGraphicFramePr>
            <a:graphicFrameLocks noGrp="1"/>
          </p:cNvGraphicFramePr>
          <p:nvPr>
            <p:extLst>
              <p:ext uri="{D42A27DB-BD31-4B8C-83A1-F6EECF244321}">
                <p14:modId xmlns:p14="http://schemas.microsoft.com/office/powerpoint/2010/main" val="2752806274"/>
              </p:ext>
            </p:extLst>
          </p:nvPr>
        </p:nvGraphicFramePr>
        <p:xfrm>
          <a:off x="556260" y="1124210"/>
          <a:ext cx="8923017" cy="2451100"/>
        </p:xfrm>
        <a:graphic>
          <a:graphicData uri="http://schemas.openxmlformats.org/drawingml/2006/table">
            <a:tbl>
              <a:tblPr/>
              <a:tblGrid>
                <a:gridCol w="1945480">
                  <a:extLst>
                    <a:ext uri="{9D8B030D-6E8A-4147-A177-3AD203B41FA5}">
                      <a16:colId xmlns:a16="http://schemas.microsoft.com/office/drawing/2014/main" val="2153153028"/>
                    </a:ext>
                  </a:extLst>
                </a:gridCol>
                <a:gridCol w="1402990">
                  <a:extLst>
                    <a:ext uri="{9D8B030D-6E8A-4147-A177-3AD203B41FA5}">
                      <a16:colId xmlns:a16="http://schemas.microsoft.com/office/drawing/2014/main" val="53457225"/>
                    </a:ext>
                  </a:extLst>
                </a:gridCol>
                <a:gridCol w="336718">
                  <a:extLst>
                    <a:ext uri="{9D8B030D-6E8A-4147-A177-3AD203B41FA5}">
                      <a16:colId xmlns:a16="http://schemas.microsoft.com/office/drawing/2014/main" val="492616281"/>
                    </a:ext>
                  </a:extLst>
                </a:gridCol>
                <a:gridCol w="1402990">
                  <a:extLst>
                    <a:ext uri="{9D8B030D-6E8A-4147-A177-3AD203B41FA5}">
                      <a16:colId xmlns:a16="http://schemas.microsoft.com/office/drawing/2014/main" val="215060734"/>
                    </a:ext>
                  </a:extLst>
                </a:gridCol>
                <a:gridCol w="579902">
                  <a:extLst>
                    <a:ext uri="{9D8B030D-6E8A-4147-A177-3AD203B41FA5}">
                      <a16:colId xmlns:a16="http://schemas.microsoft.com/office/drawing/2014/main" val="2495375872"/>
                    </a:ext>
                  </a:extLst>
                </a:gridCol>
                <a:gridCol w="1290751">
                  <a:extLst>
                    <a:ext uri="{9D8B030D-6E8A-4147-A177-3AD203B41FA5}">
                      <a16:colId xmlns:a16="http://schemas.microsoft.com/office/drawing/2014/main" val="703931414"/>
                    </a:ext>
                  </a:extLst>
                </a:gridCol>
                <a:gridCol w="673435">
                  <a:extLst>
                    <a:ext uri="{9D8B030D-6E8A-4147-A177-3AD203B41FA5}">
                      <a16:colId xmlns:a16="http://schemas.microsoft.com/office/drawing/2014/main" val="3338819929"/>
                    </a:ext>
                  </a:extLst>
                </a:gridCol>
                <a:gridCol w="1290751">
                  <a:extLst>
                    <a:ext uri="{9D8B030D-6E8A-4147-A177-3AD203B41FA5}">
                      <a16:colId xmlns:a16="http://schemas.microsoft.com/office/drawing/2014/main" val="906456646"/>
                    </a:ext>
                  </a:extLst>
                </a:gridCol>
              </a:tblGrid>
              <a:tr h="184150">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355072380"/>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YTD 9/30/2023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YTD 9/30/2024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YTD 9/30/2025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a:noFill/>
                    </a:lnB>
                    <a:solidFill>
                      <a:srgbClr val="FFFFFF"/>
                    </a:solidFill>
                  </a:tcPr>
                </a:tc>
                <a:tc>
                  <a:txBody>
                    <a:bodyPr/>
                    <a:lstStyle/>
                    <a:p>
                      <a:pPr algn="ctr" fontAlgn="b">
                        <a:buNone/>
                      </a:pPr>
                      <a:r>
                        <a:rPr lang="en-US" sz="1100" b="1" i="0" u="none" strike="noStrike" dirty="0">
                          <a:solidFill>
                            <a:srgbClr val="000000"/>
                          </a:solidFill>
                          <a:effectLst/>
                          <a:latin typeface="Aptos Narrow" panose="020B0004020202020204" pitchFamily="34" charset="0"/>
                        </a:rPr>
                        <a:t>Budget 2026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5939170"/>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Total Revenue</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132,153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132,244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0%</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719,126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444%</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141,245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893985"/>
                  </a:ext>
                </a:extLst>
              </a:tr>
              <a:tr h="190500">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4437935"/>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Operating  Expense</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101,279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131,643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30%</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122,593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-7%</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144,588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8019901"/>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6352159"/>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Reserve Expenses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32,760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20,850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-36%</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602,815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2791%</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22,690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529704"/>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2203632"/>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Total Expenses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134,039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152,493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14%</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725,408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376%</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167,278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0823776"/>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31249743"/>
                  </a:ext>
                </a:extLst>
              </a:tr>
              <a:tr h="184150">
                <a:tc>
                  <a:txBody>
                    <a:bodyPr/>
                    <a:lstStyle/>
                    <a:p>
                      <a:pPr algn="l" fontAlgn="b">
                        <a:buNone/>
                      </a:pPr>
                      <a:r>
                        <a:rPr lang="en-US" sz="1100" b="1" i="0" u="none" strike="noStrike" dirty="0">
                          <a:solidFill>
                            <a:srgbClr val="000000"/>
                          </a:solidFill>
                          <a:effectLst/>
                          <a:latin typeface="Aptos Narrow" panose="020B0004020202020204" pitchFamily="34" charset="0"/>
                        </a:rPr>
                        <a:t>Income-Operating</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5,821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(24,543)</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(6,514)</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(28,328)</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29931584"/>
                  </a:ext>
                </a:extLst>
              </a:tr>
              <a:tr h="184150">
                <a:tc>
                  <a:txBody>
                    <a:bodyPr/>
                    <a:lstStyle/>
                    <a:p>
                      <a:pPr algn="l" fontAlgn="b">
                        <a:buNone/>
                      </a:pPr>
                      <a:r>
                        <a:rPr lang="en-US" sz="1100" b="1" i="0" u="none" strike="noStrike" dirty="0">
                          <a:solidFill>
                            <a:srgbClr val="000000"/>
                          </a:solidFill>
                          <a:effectLst/>
                          <a:latin typeface="Aptos Narrow" panose="020B0004020202020204" pitchFamily="34" charset="0"/>
                        </a:rPr>
                        <a:t>Income-Reserve</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(7,707)</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4,294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232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2,295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2048431"/>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Income-total</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(1,886)</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(20,249)</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(6,282)</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(26,033)</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1385964"/>
                  </a:ext>
                </a:extLst>
              </a:tr>
            </a:tbl>
          </a:graphicData>
        </a:graphic>
      </p:graphicFrame>
    </p:spTree>
    <p:extLst>
      <p:ext uri="{BB962C8B-B14F-4D97-AF65-F5344CB8AC3E}">
        <p14:creationId xmlns:p14="http://schemas.microsoft.com/office/powerpoint/2010/main" val="41976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82" y="317341"/>
            <a:ext cx="9509760" cy="647065"/>
          </a:xfrm>
        </p:spPr>
        <p:txBody>
          <a:bodyPr/>
          <a:lstStyle/>
          <a:p>
            <a:r>
              <a:rPr lang="en-US" dirty="0"/>
              <a:t>Revenue Component Trend Analysis</a:t>
            </a:r>
          </a:p>
        </p:txBody>
      </p:sp>
      <p:sp>
        <p:nvSpPr>
          <p:cNvPr id="3" name="Content Placeholder 2"/>
          <p:cNvSpPr>
            <a:spLocks noGrp="1"/>
          </p:cNvSpPr>
          <p:nvPr>
            <p:ph sz="half" idx="1"/>
          </p:nvPr>
        </p:nvSpPr>
        <p:spPr>
          <a:xfrm>
            <a:off x="754838" y="3429000"/>
            <a:ext cx="9106917" cy="2788443"/>
          </a:xfrm>
        </p:spPr>
        <p:txBody>
          <a:bodyPr>
            <a:normAutofit/>
          </a:bodyPr>
          <a:lstStyle/>
          <a:p>
            <a:r>
              <a:rPr lang="en-US" dirty="0"/>
              <a:t>2025 revenue reflected the large special assessment significantly increasing year over year revenue. The membership recognizes revenue for special assessments when the funds have been expended for their intended purpose. </a:t>
            </a:r>
          </a:p>
          <a:p>
            <a:r>
              <a:rPr lang="en-US" dirty="0"/>
              <a:t>2026 operating and reserve dues are budgeted to be flat with 2026 due to the improvement in capital position of the membership. </a:t>
            </a:r>
          </a:p>
          <a:p>
            <a:r>
              <a:rPr lang="en-US" dirty="0"/>
              <a:t>Reimbursement revenue is based on a fraction of snowplow activity subject to easement reimbursement</a:t>
            </a:r>
          </a:p>
        </p:txBody>
      </p:sp>
      <p:sp>
        <p:nvSpPr>
          <p:cNvPr id="5" name="Slide Number Placeholder 4">
            <a:extLst>
              <a:ext uri="{FF2B5EF4-FFF2-40B4-BE49-F238E27FC236}">
                <a16:creationId xmlns:a16="http://schemas.microsoft.com/office/drawing/2014/main" id="{2E78F9F2-76BD-0949-E710-CDD58F87BE25}"/>
              </a:ext>
            </a:extLst>
          </p:cNvPr>
          <p:cNvSpPr>
            <a:spLocks noGrp="1"/>
          </p:cNvSpPr>
          <p:nvPr>
            <p:ph type="sldNum" sz="quarter" idx="12"/>
          </p:nvPr>
        </p:nvSpPr>
        <p:spPr/>
        <p:txBody>
          <a:bodyPr/>
          <a:lstStyle/>
          <a:p>
            <a:fld id="{A0ECE5F2-81AA-4605-B028-6FBA391056AF}" type="slidenum">
              <a:rPr lang="en-US" smtClean="0"/>
              <a:t>27</a:t>
            </a:fld>
            <a:endParaRPr lang="en-US" dirty="0"/>
          </a:p>
        </p:txBody>
      </p:sp>
      <p:graphicFrame>
        <p:nvGraphicFramePr>
          <p:cNvPr id="4" name="Table 3">
            <a:extLst>
              <a:ext uri="{FF2B5EF4-FFF2-40B4-BE49-F238E27FC236}">
                <a16:creationId xmlns:a16="http://schemas.microsoft.com/office/drawing/2014/main" id="{678A83E1-F108-2867-5333-B2FD01D6FDBB}"/>
              </a:ext>
            </a:extLst>
          </p:cNvPr>
          <p:cNvGraphicFramePr>
            <a:graphicFrameLocks noGrp="1"/>
          </p:cNvGraphicFramePr>
          <p:nvPr>
            <p:extLst>
              <p:ext uri="{D42A27DB-BD31-4B8C-83A1-F6EECF244321}">
                <p14:modId xmlns:p14="http://schemas.microsoft.com/office/powerpoint/2010/main" val="1943988025"/>
              </p:ext>
            </p:extLst>
          </p:nvPr>
        </p:nvGraphicFramePr>
        <p:xfrm>
          <a:off x="671830" y="964406"/>
          <a:ext cx="8655051" cy="2175033"/>
        </p:xfrm>
        <a:graphic>
          <a:graphicData uri="http://schemas.openxmlformats.org/drawingml/2006/table">
            <a:tbl>
              <a:tblPr/>
              <a:tblGrid>
                <a:gridCol w="1950701">
                  <a:extLst>
                    <a:ext uri="{9D8B030D-6E8A-4147-A177-3AD203B41FA5}">
                      <a16:colId xmlns:a16="http://schemas.microsoft.com/office/drawing/2014/main" val="3151454880"/>
                    </a:ext>
                  </a:extLst>
                </a:gridCol>
                <a:gridCol w="1439352">
                  <a:extLst>
                    <a:ext uri="{9D8B030D-6E8A-4147-A177-3AD203B41FA5}">
                      <a16:colId xmlns:a16="http://schemas.microsoft.com/office/drawing/2014/main" val="1203974954"/>
                    </a:ext>
                  </a:extLst>
                </a:gridCol>
                <a:gridCol w="435594">
                  <a:extLst>
                    <a:ext uri="{9D8B030D-6E8A-4147-A177-3AD203B41FA5}">
                      <a16:colId xmlns:a16="http://schemas.microsoft.com/office/drawing/2014/main" val="1707231054"/>
                    </a:ext>
                  </a:extLst>
                </a:gridCol>
                <a:gridCol w="1382535">
                  <a:extLst>
                    <a:ext uri="{9D8B030D-6E8A-4147-A177-3AD203B41FA5}">
                      <a16:colId xmlns:a16="http://schemas.microsoft.com/office/drawing/2014/main" val="3254798157"/>
                    </a:ext>
                  </a:extLst>
                </a:gridCol>
                <a:gridCol w="397716">
                  <a:extLst>
                    <a:ext uri="{9D8B030D-6E8A-4147-A177-3AD203B41FA5}">
                      <a16:colId xmlns:a16="http://schemas.microsoft.com/office/drawing/2014/main" val="2235550664"/>
                    </a:ext>
                  </a:extLst>
                </a:gridCol>
                <a:gridCol w="1420413">
                  <a:extLst>
                    <a:ext uri="{9D8B030D-6E8A-4147-A177-3AD203B41FA5}">
                      <a16:colId xmlns:a16="http://schemas.microsoft.com/office/drawing/2014/main" val="569892020"/>
                    </a:ext>
                  </a:extLst>
                </a:gridCol>
                <a:gridCol w="397716">
                  <a:extLst>
                    <a:ext uri="{9D8B030D-6E8A-4147-A177-3AD203B41FA5}">
                      <a16:colId xmlns:a16="http://schemas.microsoft.com/office/drawing/2014/main" val="2103554569"/>
                    </a:ext>
                  </a:extLst>
                </a:gridCol>
                <a:gridCol w="1231024">
                  <a:extLst>
                    <a:ext uri="{9D8B030D-6E8A-4147-A177-3AD203B41FA5}">
                      <a16:colId xmlns:a16="http://schemas.microsoft.com/office/drawing/2014/main" val="4245433968"/>
                    </a:ext>
                  </a:extLst>
                </a:gridCol>
              </a:tblGrid>
              <a:tr h="270712">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YTD 9/30/2023</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YTD 9/30/2024</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YTD 9/30/2025</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Budget 2026</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816026903"/>
                  </a:ext>
                </a:extLst>
              </a:tr>
              <a:tr h="270712">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2108123832"/>
                  </a:ext>
                </a:extLst>
              </a:tr>
              <a:tr h="270712">
                <a:tc>
                  <a:txBody>
                    <a:bodyPr/>
                    <a:lstStyle/>
                    <a:p>
                      <a:pPr algn="l" fontAlgn="b">
                        <a:buNone/>
                      </a:pPr>
                      <a:r>
                        <a:rPr lang="en-US" sz="1100" b="0" i="0" u="none" strike="noStrike" dirty="0">
                          <a:solidFill>
                            <a:srgbClr val="000000"/>
                          </a:solidFill>
                          <a:effectLst/>
                          <a:latin typeface="Aptos Narrow" panose="020B0004020202020204" pitchFamily="34" charset="0"/>
                        </a:rPr>
                        <a:t>Operating dues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107,100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107,100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113,603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113,600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442126413"/>
                  </a:ext>
                </a:extLst>
              </a:tr>
              <a:tr h="270712">
                <a:tc>
                  <a:txBody>
                    <a:bodyPr/>
                    <a:lstStyle/>
                    <a:p>
                      <a:pPr algn="l" fontAlgn="b">
                        <a:buNone/>
                      </a:pPr>
                      <a:r>
                        <a:rPr lang="en-US" sz="1100" b="0" i="0" u="none" strike="noStrike" dirty="0">
                          <a:solidFill>
                            <a:srgbClr val="000000"/>
                          </a:solidFill>
                          <a:effectLst/>
                          <a:latin typeface="Aptos Narrow" panose="020B0004020202020204" pitchFamily="34" charset="0"/>
                        </a:rPr>
                        <a:t>Reserve dues</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21,384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23,604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24,985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24,985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679786933"/>
                  </a:ext>
                </a:extLst>
              </a:tr>
              <a:tr h="270712">
                <a:tc>
                  <a:txBody>
                    <a:bodyPr/>
                    <a:lstStyle/>
                    <a:p>
                      <a:pPr algn="l" fontAlgn="b">
                        <a:buNone/>
                      </a:pPr>
                      <a:r>
                        <a:rPr lang="en-US" sz="1100" b="0" i="0" u="none" strike="noStrike" dirty="0">
                          <a:solidFill>
                            <a:srgbClr val="000000"/>
                          </a:solidFill>
                          <a:effectLst/>
                          <a:latin typeface="Aptos Narrow" panose="020B0004020202020204" pitchFamily="34" charset="0"/>
                        </a:rPr>
                        <a:t>Interest Income</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2,030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1,540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1,816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2,000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2814972398"/>
                  </a:ext>
                </a:extLst>
              </a:tr>
              <a:tr h="270712">
                <a:tc>
                  <a:txBody>
                    <a:bodyPr/>
                    <a:lstStyle/>
                    <a:p>
                      <a:pPr algn="l" fontAlgn="b">
                        <a:buNone/>
                      </a:pPr>
                      <a:r>
                        <a:rPr lang="en-US" sz="1100" b="0" i="0" u="none" strike="noStrike" dirty="0">
                          <a:solidFill>
                            <a:srgbClr val="000000"/>
                          </a:solidFill>
                          <a:effectLst/>
                          <a:latin typeface="Aptos Narrow" panose="020B0004020202020204" pitchFamily="34" charset="0"/>
                        </a:rPr>
                        <a:t>Reimbursement</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1,639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660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660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613156616"/>
                  </a:ext>
                </a:extLst>
              </a:tr>
              <a:tr h="270712">
                <a:tc>
                  <a:txBody>
                    <a:bodyPr/>
                    <a:lstStyle/>
                    <a:p>
                      <a:pPr algn="l" fontAlgn="b">
                        <a:buNone/>
                      </a:pPr>
                      <a:r>
                        <a:rPr lang="en-US" sz="1100" b="0" i="0" u="none" strike="noStrike" dirty="0">
                          <a:solidFill>
                            <a:srgbClr val="000000"/>
                          </a:solidFill>
                          <a:effectLst/>
                          <a:latin typeface="Aptos Narrow" panose="020B0004020202020204" pitchFamily="34" charset="0"/>
                        </a:rPr>
                        <a:t>Special Assessment</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578,062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7017534"/>
                  </a:ext>
                </a:extLst>
              </a:tr>
              <a:tr h="280049">
                <a:tc>
                  <a:txBody>
                    <a:bodyPr/>
                    <a:lstStyle/>
                    <a:p>
                      <a:pPr algn="l" fontAlgn="b">
                        <a:buNone/>
                      </a:pPr>
                      <a:r>
                        <a:rPr lang="en-US" sz="1100" b="0" i="0" u="none" strike="noStrike" dirty="0">
                          <a:solidFill>
                            <a:srgbClr val="000000"/>
                          </a:solidFill>
                          <a:effectLst/>
                          <a:latin typeface="Aptos Narrow" panose="020B0004020202020204" pitchFamily="34" charset="0"/>
                        </a:rPr>
                        <a:t>Total Revenue</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132,153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132,244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719,126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141,245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0962714"/>
                  </a:ext>
                </a:extLst>
              </a:tr>
            </a:tbl>
          </a:graphicData>
        </a:graphic>
      </p:graphicFrame>
    </p:spTree>
    <p:extLst>
      <p:ext uri="{BB962C8B-B14F-4D97-AF65-F5344CB8AC3E}">
        <p14:creationId xmlns:p14="http://schemas.microsoft.com/office/powerpoint/2010/main" val="15140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95897"/>
            <a:ext cx="9509760" cy="647065"/>
          </a:xfrm>
        </p:spPr>
        <p:txBody>
          <a:bodyPr/>
          <a:lstStyle/>
          <a:p>
            <a:r>
              <a:rPr lang="en-US" dirty="0"/>
              <a:t>Operating Expense Component Trend Analysis</a:t>
            </a:r>
          </a:p>
        </p:txBody>
      </p:sp>
      <p:sp>
        <p:nvSpPr>
          <p:cNvPr id="9" name="Content Placeholder 2">
            <a:extLst>
              <a:ext uri="{FF2B5EF4-FFF2-40B4-BE49-F238E27FC236}">
                <a16:creationId xmlns:a16="http://schemas.microsoft.com/office/drawing/2014/main" id="{AD7C08DE-188B-EE31-D295-7E31118C0D28}"/>
              </a:ext>
            </a:extLst>
          </p:cNvPr>
          <p:cNvSpPr>
            <a:spLocks noGrp="1"/>
          </p:cNvSpPr>
          <p:nvPr>
            <p:ph sz="half" idx="1"/>
          </p:nvPr>
        </p:nvSpPr>
        <p:spPr>
          <a:xfrm>
            <a:off x="7914968" y="1169321"/>
            <a:ext cx="3981376" cy="4750466"/>
          </a:xfrm>
        </p:spPr>
        <p:txBody>
          <a:bodyPr>
            <a:normAutofit lnSpcReduction="10000"/>
          </a:bodyPr>
          <a:lstStyle/>
          <a:p>
            <a:r>
              <a:rPr lang="en-US" dirty="0"/>
              <a:t>In 2025, operating expense went down due to lower roof maintenance offset by higher insurance, landscaping, and management fees.</a:t>
            </a:r>
          </a:p>
          <a:p>
            <a:r>
              <a:rPr lang="en-US" dirty="0"/>
              <a:t>2026 expenses are up $20,000 on higher snow removal, insurance, and management fees partially offset by lower landscaping, including sprinkler repair.</a:t>
            </a:r>
          </a:p>
          <a:p>
            <a:r>
              <a:rPr lang="en-US" dirty="0"/>
              <a:t>Also, newer category of expense in 2026 includes interior maintenance to ensure grinder/elevator pumps are monitored and don’t result in sewer overflow issues in units.</a:t>
            </a:r>
          </a:p>
        </p:txBody>
      </p:sp>
      <p:sp>
        <p:nvSpPr>
          <p:cNvPr id="3" name="Slide Number Placeholder 2">
            <a:extLst>
              <a:ext uri="{FF2B5EF4-FFF2-40B4-BE49-F238E27FC236}">
                <a16:creationId xmlns:a16="http://schemas.microsoft.com/office/drawing/2014/main" id="{1D7A7B1F-9BF8-E70E-0955-28A055B2AAF9}"/>
              </a:ext>
            </a:extLst>
          </p:cNvPr>
          <p:cNvSpPr>
            <a:spLocks noGrp="1"/>
          </p:cNvSpPr>
          <p:nvPr>
            <p:ph type="sldNum" sz="quarter" idx="12"/>
          </p:nvPr>
        </p:nvSpPr>
        <p:spPr/>
        <p:txBody>
          <a:bodyPr/>
          <a:lstStyle/>
          <a:p>
            <a:fld id="{A0ECE5F2-81AA-4605-B028-6FBA391056AF}" type="slidenum">
              <a:rPr lang="en-US" smtClean="0"/>
              <a:t>28</a:t>
            </a:fld>
            <a:endParaRPr lang="en-US" dirty="0"/>
          </a:p>
        </p:txBody>
      </p:sp>
      <p:graphicFrame>
        <p:nvGraphicFramePr>
          <p:cNvPr id="4" name="Table 3">
            <a:extLst>
              <a:ext uri="{FF2B5EF4-FFF2-40B4-BE49-F238E27FC236}">
                <a16:creationId xmlns:a16="http://schemas.microsoft.com/office/drawing/2014/main" id="{CAB9E65A-38AB-6AEA-C427-4AEEBCE2CD34}"/>
              </a:ext>
            </a:extLst>
          </p:cNvPr>
          <p:cNvGraphicFramePr>
            <a:graphicFrameLocks noGrp="1"/>
          </p:cNvGraphicFramePr>
          <p:nvPr>
            <p:extLst>
              <p:ext uri="{D42A27DB-BD31-4B8C-83A1-F6EECF244321}">
                <p14:modId xmlns:p14="http://schemas.microsoft.com/office/powerpoint/2010/main" val="2176568016"/>
              </p:ext>
            </p:extLst>
          </p:nvPr>
        </p:nvGraphicFramePr>
        <p:xfrm>
          <a:off x="725684" y="1169321"/>
          <a:ext cx="7130536" cy="4750460"/>
        </p:xfrm>
        <a:graphic>
          <a:graphicData uri="http://schemas.openxmlformats.org/drawingml/2006/table">
            <a:tbl>
              <a:tblPr/>
              <a:tblGrid>
                <a:gridCol w="1540706">
                  <a:extLst>
                    <a:ext uri="{9D8B030D-6E8A-4147-A177-3AD203B41FA5}">
                      <a16:colId xmlns:a16="http://schemas.microsoft.com/office/drawing/2014/main" val="2296513580"/>
                    </a:ext>
                  </a:extLst>
                </a:gridCol>
                <a:gridCol w="789452">
                  <a:extLst>
                    <a:ext uri="{9D8B030D-6E8A-4147-A177-3AD203B41FA5}">
                      <a16:colId xmlns:a16="http://schemas.microsoft.com/office/drawing/2014/main" val="3101156482"/>
                    </a:ext>
                  </a:extLst>
                </a:gridCol>
                <a:gridCol w="662121">
                  <a:extLst>
                    <a:ext uri="{9D8B030D-6E8A-4147-A177-3AD203B41FA5}">
                      <a16:colId xmlns:a16="http://schemas.microsoft.com/office/drawing/2014/main" val="644430324"/>
                    </a:ext>
                  </a:extLst>
                </a:gridCol>
                <a:gridCol w="763986">
                  <a:extLst>
                    <a:ext uri="{9D8B030D-6E8A-4147-A177-3AD203B41FA5}">
                      <a16:colId xmlns:a16="http://schemas.microsoft.com/office/drawing/2014/main" val="3262036185"/>
                    </a:ext>
                  </a:extLst>
                </a:gridCol>
                <a:gridCol w="662121">
                  <a:extLst>
                    <a:ext uri="{9D8B030D-6E8A-4147-A177-3AD203B41FA5}">
                      <a16:colId xmlns:a16="http://schemas.microsoft.com/office/drawing/2014/main" val="4200159870"/>
                    </a:ext>
                  </a:extLst>
                </a:gridCol>
                <a:gridCol w="738520">
                  <a:extLst>
                    <a:ext uri="{9D8B030D-6E8A-4147-A177-3AD203B41FA5}">
                      <a16:colId xmlns:a16="http://schemas.microsoft.com/office/drawing/2014/main" val="347550006"/>
                    </a:ext>
                  </a:extLst>
                </a:gridCol>
                <a:gridCol w="611189">
                  <a:extLst>
                    <a:ext uri="{9D8B030D-6E8A-4147-A177-3AD203B41FA5}">
                      <a16:colId xmlns:a16="http://schemas.microsoft.com/office/drawing/2014/main" val="1345878128"/>
                    </a:ext>
                  </a:extLst>
                </a:gridCol>
                <a:gridCol w="763986">
                  <a:extLst>
                    <a:ext uri="{9D8B030D-6E8A-4147-A177-3AD203B41FA5}">
                      <a16:colId xmlns:a16="http://schemas.microsoft.com/office/drawing/2014/main" val="3978365577"/>
                    </a:ext>
                  </a:extLst>
                </a:gridCol>
                <a:gridCol w="598455">
                  <a:extLst>
                    <a:ext uri="{9D8B030D-6E8A-4147-A177-3AD203B41FA5}">
                      <a16:colId xmlns:a16="http://schemas.microsoft.com/office/drawing/2014/main" val="921846408"/>
                    </a:ext>
                  </a:extLst>
                </a:gridCol>
              </a:tblGrid>
              <a:tr h="182468">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9/30/2023</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change</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9/30/2024</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change</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9/30/2025</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change</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2026 Budget</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change</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5913419"/>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75118204"/>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Accounting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375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875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133%</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1,105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1,000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4032268188"/>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Alarm Monitoring</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3,953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4,052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3%</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4,349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7%</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4,400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1892025347"/>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Electric Entry/Bank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139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8%</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148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7%</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113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-24%</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165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46%</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4290390832"/>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Insurance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35,644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15%</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40,772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14%</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44,711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52,000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16%</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76962496"/>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Landscaping</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4,884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-36%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5,825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19%</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12,484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114%</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-60%</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395023475"/>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Fire Mitigation</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189274103"/>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Roof Repairs</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3,574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-65%</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22,098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518%</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904076034"/>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Maintenance Ext</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2,888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-12%</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9,537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230%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9,924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4%</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10,375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5%</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851801143"/>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Maintenance Int</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102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5,000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764429987"/>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Management Fees</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12,000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11%</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13,200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15,600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18%</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18,000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15%</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796316526"/>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Misc</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360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695028798"/>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Legal and Professional</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2,541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175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-93%</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1,956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1018%</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10,000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411%</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298760938"/>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Office Expense</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250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416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66%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620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49%</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700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13%</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582007567"/>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Sewer</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10,589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4%</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10,971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4%</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11,352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3%</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11,448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1289198873"/>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Snow Plowing</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6,270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-5%</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5,940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-5%</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6,600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11%</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7,800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18%</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1860791794"/>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Snow Shoveling</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3,673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4,050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3,475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-14%</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6,000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73%</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2144837825"/>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Extra Snow Removal</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5,936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266%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2,628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-56%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550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-79%</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2,000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264%</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022617097"/>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Storage Unit</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287 </a:t>
                      </a:r>
                    </a:p>
                  </a:txBody>
                  <a:tcPr marL="5467" marR="5467" marT="5467" marB="0" anchor="b">
                    <a:lnL>
                      <a:noFill/>
                    </a:lnL>
                    <a:lnR>
                      <a:noFill/>
                    </a:lnR>
                    <a:lnT>
                      <a:noFill/>
                    </a:lnT>
                    <a:lnB>
                      <a:noFill/>
                    </a:lnB>
                    <a:solidFill>
                      <a:srgbClr val="FFFFFF"/>
                    </a:solidFill>
                  </a:tcPr>
                </a:tc>
                <a:tc>
                  <a:txBody>
                    <a:bodyPr/>
                    <a:lstStyle/>
                    <a:p>
                      <a:pPr algn="ctr" fontAlgn="b">
                        <a:buNone/>
                      </a:pPr>
                      <a:r>
                        <a:rPr lang="en-US" sz="900" b="0" i="0" u="none" strike="noStrike" dirty="0">
                          <a:solidFill>
                            <a:srgbClr val="000000"/>
                          </a:solidFill>
                          <a:effectLst/>
                          <a:latin typeface="Aptos Narrow" panose="020B0004020202020204" pitchFamily="34" charset="0"/>
                        </a:rPr>
                        <a:t>#DIV/0!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1,094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281%</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1,300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19%</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2417205547"/>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Tree maintenance</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3,275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5,200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-100%</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079166649"/>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Trash removal</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1,755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-48%</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2,381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36%</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4,457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87%</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4,600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3%</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2165034889"/>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Sprinkler</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1,595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-7%</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1,328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-17%</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2,150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62%</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2,400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12%</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3261473113"/>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Window cleaning</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1,578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-11%</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1,658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5%</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2,002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21%</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2,300 </a:t>
                      </a:r>
                    </a:p>
                  </a:txBody>
                  <a:tcPr marL="5467" marR="5467" marT="5467" marB="0" anchor="b">
                    <a:lnL>
                      <a:noFill/>
                    </a:lnL>
                    <a:lnR>
                      <a:noFill/>
                    </a:lnR>
                    <a:lnT>
                      <a:noFill/>
                    </a:lnT>
                    <a:lnB>
                      <a:noFill/>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15%</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918046432"/>
                  </a:ext>
                </a:extLst>
              </a:tr>
              <a:tr h="182468">
                <a:tc>
                  <a:txBody>
                    <a:bodyPr/>
                    <a:lstStyle/>
                    <a:p>
                      <a:pPr algn="l" fontAlgn="b">
                        <a:buNone/>
                      </a:pPr>
                      <a:r>
                        <a:rPr lang="en-US" sz="900" b="0" i="0" u="none" strike="noStrike" dirty="0">
                          <a:solidFill>
                            <a:srgbClr val="000000"/>
                          </a:solidFill>
                          <a:effectLst/>
                          <a:latin typeface="Aptos Narrow" panose="020B0004020202020204" pitchFamily="34" charset="0"/>
                        </a:rPr>
                        <a:t>Tax Expense</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51 </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a:t>
                      </a:r>
                    </a:p>
                  </a:txBody>
                  <a:tcPr marL="5467" marR="5467" marT="5467" marB="0" anchor="b">
                    <a:lnL>
                      <a:noFill/>
                    </a:lnL>
                    <a:lnR>
                      <a:noFill/>
                    </a:lnR>
                    <a:lnT>
                      <a:noFill/>
                    </a:lnT>
                    <a:lnB>
                      <a:noFill/>
                    </a:lnB>
                    <a:solidFill>
                      <a:srgbClr val="FFFFFF"/>
                    </a:solidFill>
                  </a:tcPr>
                </a:tc>
                <a:tc>
                  <a:txBody>
                    <a:bodyPr/>
                    <a:lstStyle/>
                    <a:p>
                      <a:pPr algn="l" fontAlgn="b">
                        <a:buNone/>
                      </a:pPr>
                      <a:r>
                        <a:rPr lang="en-US" sz="900" b="0" i="0" u="none" strike="noStrike" dirty="0">
                          <a:solidFill>
                            <a:srgbClr val="000000"/>
                          </a:solidFill>
                          <a:effectLst/>
                          <a:latin typeface="Aptos Narrow" panose="020B0004020202020204" pitchFamily="34" charset="0"/>
                        </a:rPr>
                        <a:t>                  100 </a:t>
                      </a:r>
                    </a:p>
                  </a:txBody>
                  <a:tcPr marL="5467" marR="5467" marT="546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96%</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2172158668"/>
                  </a:ext>
                </a:extLst>
              </a:tr>
              <a:tr h="188760">
                <a:tc>
                  <a:txBody>
                    <a:bodyPr/>
                    <a:lstStyle/>
                    <a:p>
                      <a:pPr algn="l" fontAlgn="b">
                        <a:buNone/>
                      </a:pPr>
                      <a:r>
                        <a:rPr lang="en-US" sz="900" b="0" i="0" u="none" strike="noStrike" dirty="0">
                          <a:solidFill>
                            <a:srgbClr val="000000"/>
                          </a:solidFill>
                          <a:effectLst/>
                          <a:latin typeface="Aptos Narrow" panose="020B0004020202020204" pitchFamily="34" charset="0"/>
                        </a:rPr>
                        <a:t>Subtotal</a:t>
                      </a:r>
                    </a:p>
                  </a:txBody>
                  <a:tcPr marL="5467" marR="5467" marT="5467" marB="0" anchor="b">
                    <a:lnL>
                      <a:noFill/>
                    </a:lnL>
                    <a:lnR>
                      <a:noFill/>
                    </a:lnR>
                    <a:lnT>
                      <a:noFill/>
                    </a:lnT>
                    <a:lnB>
                      <a:noFill/>
                    </a:lnB>
                    <a:solidFill>
                      <a:srgbClr val="FFFFFF"/>
                    </a:solidFill>
                  </a:tcPr>
                </a:tc>
                <a:tc>
                  <a:txBody>
                    <a:bodyPr/>
                    <a:lstStyle/>
                    <a:p>
                      <a:pPr algn="l" fontAlgn="b">
                        <a:buNone/>
                      </a:pPr>
                      <a:r>
                        <a:rPr lang="en-US" sz="900" b="1" i="0" u="none" strike="noStrike" dirty="0">
                          <a:solidFill>
                            <a:srgbClr val="000000"/>
                          </a:solidFill>
                          <a:effectLst/>
                          <a:latin typeface="Aptos Narrow" panose="020B0004020202020204" pitchFamily="34" charset="0"/>
                        </a:rPr>
                        <a:t> $      101,279 </a:t>
                      </a:r>
                    </a:p>
                  </a:txBody>
                  <a:tcPr marL="5467" marR="5467" marT="546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-3%</a:t>
                      </a:r>
                    </a:p>
                  </a:txBody>
                  <a:tcPr marL="5467" marR="5467" marT="5467" marB="0" anchor="b">
                    <a:lnL>
                      <a:noFill/>
                    </a:lnL>
                    <a:lnR>
                      <a:noFill/>
                    </a:lnR>
                    <a:lnT>
                      <a:noFill/>
                    </a:lnT>
                    <a:lnB>
                      <a:noFill/>
                    </a:lnB>
                    <a:solidFill>
                      <a:srgbClr val="FFFFFF"/>
                    </a:solidFill>
                  </a:tcPr>
                </a:tc>
                <a:tc>
                  <a:txBody>
                    <a:bodyPr/>
                    <a:lstStyle/>
                    <a:p>
                      <a:pPr algn="l" fontAlgn="b">
                        <a:buNone/>
                      </a:pPr>
                      <a:r>
                        <a:rPr lang="en-US" sz="900" b="1" i="0" u="none" strike="noStrike" dirty="0">
                          <a:solidFill>
                            <a:srgbClr val="000000"/>
                          </a:solidFill>
                          <a:effectLst/>
                          <a:latin typeface="Aptos Narrow" panose="020B0004020202020204" pitchFamily="34" charset="0"/>
                        </a:rPr>
                        <a:t> $     131,643 </a:t>
                      </a:r>
                    </a:p>
                  </a:txBody>
                  <a:tcPr marL="5467" marR="5467" marT="546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30%</a:t>
                      </a:r>
                    </a:p>
                  </a:txBody>
                  <a:tcPr marL="5467" marR="5467" marT="5467" marB="0" anchor="b">
                    <a:lnL>
                      <a:noFill/>
                    </a:lnL>
                    <a:lnR>
                      <a:noFill/>
                    </a:lnR>
                    <a:lnT>
                      <a:noFill/>
                    </a:lnT>
                    <a:lnB>
                      <a:noFill/>
                    </a:lnB>
                    <a:solidFill>
                      <a:srgbClr val="FFFFFF"/>
                    </a:solidFill>
                  </a:tcPr>
                </a:tc>
                <a:tc>
                  <a:txBody>
                    <a:bodyPr/>
                    <a:lstStyle/>
                    <a:p>
                      <a:pPr algn="l" fontAlgn="b">
                        <a:buNone/>
                      </a:pPr>
                      <a:r>
                        <a:rPr lang="en-US" sz="900" b="1" i="0" u="none" strike="noStrike" dirty="0">
                          <a:solidFill>
                            <a:srgbClr val="000000"/>
                          </a:solidFill>
                          <a:effectLst/>
                          <a:latin typeface="Aptos Narrow" panose="020B0004020202020204" pitchFamily="34" charset="0"/>
                        </a:rPr>
                        <a:t> $    122,593 </a:t>
                      </a:r>
                    </a:p>
                  </a:txBody>
                  <a:tcPr marL="5467" marR="5467" marT="546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-7%</a:t>
                      </a:r>
                    </a:p>
                  </a:txBody>
                  <a:tcPr marL="5467" marR="5467" marT="5467" marB="0" anchor="b">
                    <a:lnL>
                      <a:noFill/>
                    </a:lnL>
                    <a:lnR>
                      <a:noFill/>
                    </a:lnR>
                    <a:lnT>
                      <a:noFill/>
                    </a:lnT>
                    <a:lnB>
                      <a:noFill/>
                    </a:lnB>
                    <a:solidFill>
                      <a:srgbClr val="FFFFFF"/>
                    </a:solidFill>
                  </a:tcPr>
                </a:tc>
                <a:tc>
                  <a:txBody>
                    <a:bodyPr/>
                    <a:lstStyle/>
                    <a:p>
                      <a:pPr algn="l" fontAlgn="b">
                        <a:buNone/>
                      </a:pPr>
                      <a:r>
                        <a:rPr lang="en-US" sz="900" b="1" i="0" u="none" strike="noStrike" dirty="0">
                          <a:solidFill>
                            <a:srgbClr val="000000"/>
                          </a:solidFill>
                          <a:effectLst/>
                          <a:latin typeface="Aptos Narrow" panose="020B0004020202020204" pitchFamily="34" charset="0"/>
                        </a:rPr>
                        <a:t> $     144,588 </a:t>
                      </a:r>
                    </a:p>
                  </a:txBody>
                  <a:tcPr marL="5467" marR="5467" marT="546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dirty="0">
                          <a:solidFill>
                            <a:srgbClr val="000000"/>
                          </a:solidFill>
                          <a:effectLst/>
                          <a:latin typeface="Aptos Narrow" panose="020B0004020202020204" pitchFamily="34" charset="0"/>
                        </a:rPr>
                        <a:t>18%</a:t>
                      </a:r>
                    </a:p>
                  </a:txBody>
                  <a:tcPr marL="5467" marR="5467" marT="5467" marB="0" anchor="b">
                    <a:lnL>
                      <a:noFill/>
                    </a:lnL>
                    <a:lnR>
                      <a:noFill/>
                    </a:lnR>
                    <a:lnT>
                      <a:noFill/>
                    </a:lnT>
                    <a:lnB>
                      <a:noFill/>
                    </a:lnB>
                    <a:solidFill>
                      <a:srgbClr val="FFFFFF"/>
                    </a:solidFill>
                  </a:tcPr>
                </a:tc>
                <a:extLst>
                  <a:ext uri="{0D108BD9-81ED-4DB2-BD59-A6C34878D82A}">
                    <a16:rowId xmlns:a16="http://schemas.microsoft.com/office/drawing/2014/main" val="1178243021"/>
                  </a:ext>
                </a:extLst>
              </a:tr>
            </a:tbl>
          </a:graphicData>
        </a:graphic>
      </p:graphicFrame>
    </p:spTree>
    <p:extLst>
      <p:ext uri="{BB962C8B-B14F-4D97-AF65-F5344CB8AC3E}">
        <p14:creationId xmlns:p14="http://schemas.microsoft.com/office/powerpoint/2010/main" val="99804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95897"/>
            <a:ext cx="9509760" cy="647065"/>
          </a:xfrm>
        </p:spPr>
        <p:txBody>
          <a:bodyPr/>
          <a:lstStyle/>
          <a:p>
            <a:r>
              <a:rPr lang="en-US" dirty="0"/>
              <a:t>Reserve Expense Trend Analysis</a:t>
            </a:r>
          </a:p>
        </p:txBody>
      </p:sp>
      <p:sp>
        <p:nvSpPr>
          <p:cNvPr id="9" name="Content Placeholder 2">
            <a:extLst>
              <a:ext uri="{FF2B5EF4-FFF2-40B4-BE49-F238E27FC236}">
                <a16:creationId xmlns:a16="http://schemas.microsoft.com/office/drawing/2014/main" id="{AD7C08DE-188B-EE31-D295-7E31118C0D28}"/>
              </a:ext>
            </a:extLst>
          </p:cNvPr>
          <p:cNvSpPr>
            <a:spLocks noGrp="1"/>
          </p:cNvSpPr>
          <p:nvPr>
            <p:ph sz="half" idx="1"/>
          </p:nvPr>
        </p:nvSpPr>
        <p:spPr>
          <a:xfrm>
            <a:off x="929147" y="3568881"/>
            <a:ext cx="8971937" cy="2202654"/>
          </a:xfrm>
        </p:spPr>
        <p:txBody>
          <a:bodyPr>
            <a:normAutofit lnSpcReduction="10000"/>
          </a:bodyPr>
          <a:lstStyle/>
          <a:p>
            <a:r>
              <a:rPr lang="en-US" dirty="0"/>
              <a:t>2025 reflects large capital projects for replacing the roof, painting all units, and repairing the EIFS/ Stucco. Activities in 2025 allowed for a meaningful catch up of deferred maintenance activities outlined in the 2017 reserve analysis.</a:t>
            </a:r>
          </a:p>
          <a:p>
            <a:r>
              <a:rPr lang="en-US" dirty="0"/>
              <a:t>2026 reserve spend reflects significant reduction as the membership begins to evaluate the next phase  of activities such as key equipment evaluations of  grinder/elevator pumps in all units as well as the remaining components outlined in the reserve assessment.</a:t>
            </a:r>
          </a:p>
        </p:txBody>
      </p:sp>
      <p:sp>
        <p:nvSpPr>
          <p:cNvPr id="3" name="Slide Number Placeholder 2">
            <a:extLst>
              <a:ext uri="{FF2B5EF4-FFF2-40B4-BE49-F238E27FC236}">
                <a16:creationId xmlns:a16="http://schemas.microsoft.com/office/drawing/2014/main" id="{BEC68B6B-F044-A9B5-0014-65EB0AF4D5B4}"/>
              </a:ext>
            </a:extLst>
          </p:cNvPr>
          <p:cNvSpPr>
            <a:spLocks noGrp="1"/>
          </p:cNvSpPr>
          <p:nvPr>
            <p:ph type="sldNum" sz="quarter" idx="12"/>
          </p:nvPr>
        </p:nvSpPr>
        <p:spPr/>
        <p:txBody>
          <a:bodyPr/>
          <a:lstStyle/>
          <a:p>
            <a:fld id="{A0ECE5F2-81AA-4605-B028-6FBA391056AF}" type="slidenum">
              <a:rPr lang="en-US" smtClean="0"/>
              <a:t>29</a:t>
            </a:fld>
            <a:endParaRPr lang="en-US" dirty="0"/>
          </a:p>
        </p:txBody>
      </p:sp>
      <p:graphicFrame>
        <p:nvGraphicFramePr>
          <p:cNvPr id="4" name="Table 3">
            <a:extLst>
              <a:ext uri="{FF2B5EF4-FFF2-40B4-BE49-F238E27FC236}">
                <a16:creationId xmlns:a16="http://schemas.microsoft.com/office/drawing/2014/main" id="{6B21B196-23AB-D454-C772-26AE291D61D3}"/>
              </a:ext>
            </a:extLst>
          </p:cNvPr>
          <p:cNvGraphicFramePr>
            <a:graphicFrameLocks noGrp="1"/>
          </p:cNvGraphicFramePr>
          <p:nvPr>
            <p:extLst>
              <p:ext uri="{D42A27DB-BD31-4B8C-83A1-F6EECF244321}">
                <p14:modId xmlns:p14="http://schemas.microsoft.com/office/powerpoint/2010/main" val="1055051225"/>
              </p:ext>
            </p:extLst>
          </p:nvPr>
        </p:nvGraphicFramePr>
        <p:xfrm>
          <a:off x="929147" y="1200324"/>
          <a:ext cx="8878732" cy="1847850"/>
        </p:xfrm>
        <a:graphic>
          <a:graphicData uri="http://schemas.openxmlformats.org/drawingml/2006/table">
            <a:tbl>
              <a:tblPr/>
              <a:tblGrid>
                <a:gridCol w="1833817">
                  <a:extLst>
                    <a:ext uri="{9D8B030D-6E8A-4147-A177-3AD203B41FA5}">
                      <a16:colId xmlns:a16="http://schemas.microsoft.com/office/drawing/2014/main" val="194933367"/>
                    </a:ext>
                  </a:extLst>
                </a:gridCol>
                <a:gridCol w="733527">
                  <a:extLst>
                    <a:ext uri="{9D8B030D-6E8A-4147-A177-3AD203B41FA5}">
                      <a16:colId xmlns:a16="http://schemas.microsoft.com/office/drawing/2014/main" val="4163478360"/>
                    </a:ext>
                  </a:extLst>
                </a:gridCol>
                <a:gridCol w="213945">
                  <a:extLst>
                    <a:ext uri="{9D8B030D-6E8A-4147-A177-3AD203B41FA5}">
                      <a16:colId xmlns:a16="http://schemas.microsoft.com/office/drawing/2014/main" val="3023121408"/>
                    </a:ext>
                  </a:extLst>
                </a:gridCol>
                <a:gridCol w="1146136">
                  <a:extLst>
                    <a:ext uri="{9D8B030D-6E8A-4147-A177-3AD203B41FA5}">
                      <a16:colId xmlns:a16="http://schemas.microsoft.com/office/drawing/2014/main" val="896364371"/>
                    </a:ext>
                  </a:extLst>
                </a:gridCol>
                <a:gridCol w="489018">
                  <a:extLst>
                    <a:ext uri="{9D8B030D-6E8A-4147-A177-3AD203B41FA5}">
                      <a16:colId xmlns:a16="http://schemas.microsoft.com/office/drawing/2014/main" val="2462730351"/>
                    </a:ext>
                  </a:extLst>
                </a:gridCol>
                <a:gridCol w="1054445">
                  <a:extLst>
                    <a:ext uri="{9D8B030D-6E8A-4147-A177-3AD203B41FA5}">
                      <a16:colId xmlns:a16="http://schemas.microsoft.com/office/drawing/2014/main" val="699250912"/>
                    </a:ext>
                  </a:extLst>
                </a:gridCol>
                <a:gridCol w="611272">
                  <a:extLst>
                    <a:ext uri="{9D8B030D-6E8A-4147-A177-3AD203B41FA5}">
                      <a16:colId xmlns:a16="http://schemas.microsoft.com/office/drawing/2014/main" val="3446519101"/>
                    </a:ext>
                  </a:extLst>
                </a:gridCol>
                <a:gridCol w="1146136">
                  <a:extLst>
                    <a:ext uri="{9D8B030D-6E8A-4147-A177-3AD203B41FA5}">
                      <a16:colId xmlns:a16="http://schemas.microsoft.com/office/drawing/2014/main" val="1661748988"/>
                    </a:ext>
                  </a:extLst>
                </a:gridCol>
                <a:gridCol w="657118">
                  <a:extLst>
                    <a:ext uri="{9D8B030D-6E8A-4147-A177-3AD203B41FA5}">
                      <a16:colId xmlns:a16="http://schemas.microsoft.com/office/drawing/2014/main" val="2426301221"/>
                    </a:ext>
                  </a:extLst>
                </a:gridCol>
                <a:gridCol w="993318">
                  <a:extLst>
                    <a:ext uri="{9D8B030D-6E8A-4147-A177-3AD203B41FA5}">
                      <a16:colId xmlns:a16="http://schemas.microsoft.com/office/drawing/2014/main" val="381386022"/>
                    </a:ext>
                  </a:extLst>
                </a:gridCol>
              </a:tblGrid>
              <a:tr h="184150">
                <a:tc>
                  <a:txBody>
                    <a:bodyPr/>
                    <a:lstStyle/>
                    <a:p>
                      <a:pPr algn="l" fontAlgn="b">
                        <a:buNone/>
                      </a:pPr>
                      <a:r>
                        <a:rPr lang="en-US" sz="1100" b="1" i="0" u="none" strike="noStrike" dirty="0">
                          <a:solidFill>
                            <a:srgbClr val="000000"/>
                          </a:solidFill>
                          <a:effectLst/>
                          <a:latin typeface="Aptos Narrow" panose="020B0004020202020204" pitchFamily="34" charset="0"/>
                        </a:rPr>
                        <a:t>Reserve Expenses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YTD 9/30/2023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YTD 9/30/2024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YTD 9/30/2025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Budget 2026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9451651"/>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Install handrail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4,800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15886492"/>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Roof replacement</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497,662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4085653059"/>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Roof maintenance</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7,594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058044014"/>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Painting</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12,350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80,400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1,000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429989563"/>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Driveway</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32,760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284871701"/>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Tree Removal</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8,500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326985196"/>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Pump and window repair</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1,690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190535024"/>
                  </a:ext>
                </a:extLst>
              </a:tr>
              <a:tr h="184150">
                <a:tc>
                  <a:txBody>
                    <a:bodyPr/>
                    <a:lstStyle/>
                    <a:p>
                      <a:pPr algn="l" fontAlgn="b">
                        <a:buNone/>
                      </a:pPr>
                      <a:r>
                        <a:rPr lang="en-US" sz="1100" b="0" i="0" u="none" strike="noStrike" dirty="0">
                          <a:solidFill>
                            <a:srgbClr val="000000"/>
                          </a:solidFill>
                          <a:effectLst/>
                          <a:latin typeface="Aptos Narrow" panose="020B0004020202020204" pitchFamily="34" charset="0"/>
                        </a:rPr>
                        <a:t>Component Repair</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12,359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20,000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3221073"/>
                  </a:ext>
                </a:extLst>
              </a:tr>
              <a:tr h="190500">
                <a:tc>
                  <a:txBody>
                    <a:bodyPr/>
                    <a:lstStyle/>
                    <a:p>
                      <a:pPr algn="l" fontAlgn="b">
                        <a:buNone/>
                      </a:pPr>
                      <a:r>
                        <a:rPr lang="en-US" sz="1100" b="1" i="0" u="none" strike="noStrike" dirty="0">
                          <a:solidFill>
                            <a:srgbClr val="000000"/>
                          </a:solidFill>
                          <a:effectLst/>
                          <a:latin typeface="Aptos Narrow" panose="020B0004020202020204" pitchFamily="34" charset="0"/>
                        </a:rPr>
                        <a:t>Subtotal</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32,760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dirty="0">
                          <a:solidFill>
                            <a:srgbClr val="000000"/>
                          </a:solidFill>
                          <a:effectLst/>
                          <a:latin typeface="Aptos Narrow" panose="020B0004020202020204" pitchFamily="34" charset="0"/>
                        </a:rPr>
                        <a:t>n/a</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20,850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-36%</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602,815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2791%</a:t>
                      </a:r>
                    </a:p>
                  </a:txBody>
                  <a:tcPr marL="6350" marR="6350" marT="6350" marB="0" anchor="b">
                    <a:lnL>
                      <a:noFill/>
                    </a:lnL>
                    <a:lnR>
                      <a:noFill/>
                    </a:lnR>
                    <a:lnT>
                      <a:noFill/>
                    </a:lnT>
                    <a:lnB>
                      <a:noFill/>
                    </a:lnB>
                    <a:solidFill>
                      <a:srgbClr val="FFFFFF"/>
                    </a:solidFill>
                  </a:tcPr>
                </a:tc>
                <a:tc>
                  <a:txBody>
                    <a:bodyPr/>
                    <a:lstStyle/>
                    <a:p>
                      <a:pPr algn="l" fontAlgn="b">
                        <a:buNone/>
                      </a:pPr>
                      <a:r>
                        <a:rPr lang="en-US" sz="1100" b="1" i="0" u="none" strike="noStrike" dirty="0">
                          <a:solidFill>
                            <a:srgbClr val="000000"/>
                          </a:solidFill>
                          <a:effectLst/>
                          <a:latin typeface="Aptos Narrow" panose="020B0004020202020204" pitchFamily="34" charset="0"/>
                        </a:rPr>
                        <a:t>              22,690 </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029887"/>
                  </a:ext>
                </a:extLst>
              </a:tr>
            </a:tbl>
          </a:graphicData>
        </a:graphic>
      </p:graphicFrame>
    </p:spTree>
    <p:extLst>
      <p:ext uri="{BB962C8B-B14F-4D97-AF65-F5344CB8AC3E}">
        <p14:creationId xmlns:p14="http://schemas.microsoft.com/office/powerpoint/2010/main" val="120605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9C799-2005-4B8B-4357-717ADCC0A510}"/>
              </a:ext>
            </a:extLst>
          </p:cNvPr>
          <p:cNvSpPr>
            <a:spLocks noGrp="1"/>
          </p:cNvSpPr>
          <p:nvPr>
            <p:ph type="sldNum" sz="quarter" idx="12"/>
          </p:nvPr>
        </p:nvSpPr>
        <p:spPr/>
        <p:txBody>
          <a:bodyPr/>
          <a:lstStyle/>
          <a:p>
            <a:fld id="{CA8D9AD5-F248-4919-864A-CFD76CC027D6}" type="slidenum">
              <a:rPr lang="en-US" smtClean="0"/>
              <a:t>3</a:t>
            </a:fld>
            <a:endParaRPr lang="en-US" dirty="0"/>
          </a:p>
        </p:txBody>
      </p:sp>
      <p:pic>
        <p:nvPicPr>
          <p:cNvPr id="6" name="Picture 5" descr="A close-up of a letter&#10;&#10;AI-generated content may be incorrect.">
            <a:extLst>
              <a:ext uri="{FF2B5EF4-FFF2-40B4-BE49-F238E27FC236}">
                <a16:creationId xmlns:a16="http://schemas.microsoft.com/office/drawing/2014/main" id="{18897BCC-25CA-A879-CD2C-E845F69A1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83" y="0"/>
            <a:ext cx="5111200" cy="6614494"/>
          </a:xfrm>
          <a:prstGeom prst="rect">
            <a:avLst/>
          </a:prstGeom>
        </p:spPr>
      </p:pic>
      <p:pic>
        <p:nvPicPr>
          <p:cNvPr id="8" name="Picture 7" descr="A close-up of a document&#10;&#10;AI-generated content may be incorrect.">
            <a:extLst>
              <a:ext uri="{FF2B5EF4-FFF2-40B4-BE49-F238E27FC236}">
                <a16:creationId xmlns:a16="http://schemas.microsoft.com/office/drawing/2014/main" id="{DC9A988C-48FA-F41A-0E94-2ADFA4EC9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839" y="0"/>
            <a:ext cx="5111200" cy="6614494"/>
          </a:xfrm>
          <a:prstGeom prst="rect">
            <a:avLst/>
          </a:prstGeom>
        </p:spPr>
      </p:pic>
    </p:spTree>
    <p:extLst>
      <p:ext uri="{BB962C8B-B14F-4D97-AF65-F5344CB8AC3E}">
        <p14:creationId xmlns:p14="http://schemas.microsoft.com/office/powerpoint/2010/main" val="41196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Allocation of Dues</a:t>
            </a:r>
          </a:p>
        </p:txBody>
      </p:sp>
      <p:sp>
        <p:nvSpPr>
          <p:cNvPr id="2" name="Slide Number Placeholder 1">
            <a:extLst>
              <a:ext uri="{FF2B5EF4-FFF2-40B4-BE49-F238E27FC236}">
                <a16:creationId xmlns:a16="http://schemas.microsoft.com/office/drawing/2014/main" id="{3EC0F97D-0F5F-EC78-A27F-3A25A252570C}"/>
              </a:ext>
            </a:extLst>
          </p:cNvPr>
          <p:cNvSpPr>
            <a:spLocks noGrp="1"/>
          </p:cNvSpPr>
          <p:nvPr>
            <p:ph type="sldNum" sz="quarter" idx="12"/>
          </p:nvPr>
        </p:nvSpPr>
        <p:spPr/>
        <p:txBody>
          <a:bodyPr/>
          <a:lstStyle/>
          <a:p>
            <a:fld id="{CA8D9AD5-F248-4919-864A-CFD76CC027D6}" type="slidenum">
              <a:rPr lang="en-US" smtClean="0"/>
              <a:pPr/>
              <a:t>30</a:t>
            </a:fld>
            <a:endParaRPr lang="en-US" dirty="0"/>
          </a:p>
        </p:txBody>
      </p:sp>
    </p:spTree>
    <p:extLst>
      <p:ext uri="{BB962C8B-B14F-4D97-AF65-F5344CB8AC3E}">
        <p14:creationId xmlns:p14="http://schemas.microsoft.com/office/powerpoint/2010/main" val="120740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95897"/>
            <a:ext cx="9509760" cy="647065"/>
          </a:xfrm>
        </p:spPr>
        <p:txBody>
          <a:bodyPr/>
          <a:lstStyle/>
          <a:p>
            <a:r>
              <a:rPr lang="en-US" dirty="0"/>
              <a:t>Allocation Summary</a:t>
            </a:r>
          </a:p>
        </p:txBody>
      </p:sp>
      <p:sp>
        <p:nvSpPr>
          <p:cNvPr id="3" name="TextBox 2">
            <a:extLst>
              <a:ext uri="{FF2B5EF4-FFF2-40B4-BE49-F238E27FC236}">
                <a16:creationId xmlns:a16="http://schemas.microsoft.com/office/drawing/2014/main" id="{C36C98DC-88D6-E300-3632-CD454C046C20}"/>
              </a:ext>
            </a:extLst>
          </p:cNvPr>
          <p:cNvSpPr txBox="1"/>
          <p:nvPr/>
        </p:nvSpPr>
        <p:spPr>
          <a:xfrm>
            <a:off x="341364" y="3966612"/>
            <a:ext cx="9646920" cy="923330"/>
          </a:xfrm>
          <a:prstGeom prst="rect">
            <a:avLst/>
          </a:prstGeom>
          <a:noFill/>
        </p:spPr>
        <p:txBody>
          <a:bodyPr wrap="square" rtlCol="0">
            <a:spAutoFit/>
          </a:bodyPr>
          <a:lstStyle/>
          <a:p>
            <a:pPr marL="285750" indent="-285750">
              <a:buFont typeface="Arial" panose="020B0604020202020204" pitchFamily="34" charset="0"/>
              <a:buChar char="•"/>
            </a:pPr>
            <a:r>
              <a:rPr lang="en-US" dirty="0"/>
              <a:t>No assessment increases in 2026</a:t>
            </a:r>
          </a:p>
          <a:p>
            <a:pPr marL="285750" indent="-285750">
              <a:buFont typeface="Arial" panose="020B0604020202020204" pitchFamily="34" charset="0"/>
              <a:buChar char="•"/>
            </a:pPr>
            <a:r>
              <a:rPr lang="en-US" dirty="0"/>
              <a:t>Note that small rounding differences on a monthly basis (e.g., $6 whole dollars between reserve and operating accounts will be allocated in line with the budget)</a:t>
            </a:r>
          </a:p>
        </p:txBody>
      </p:sp>
      <p:sp>
        <p:nvSpPr>
          <p:cNvPr id="4" name="Slide Number Placeholder 3">
            <a:extLst>
              <a:ext uri="{FF2B5EF4-FFF2-40B4-BE49-F238E27FC236}">
                <a16:creationId xmlns:a16="http://schemas.microsoft.com/office/drawing/2014/main" id="{4FA67E8E-E70F-D7D9-0C71-748DC1836F59}"/>
              </a:ext>
            </a:extLst>
          </p:cNvPr>
          <p:cNvSpPr>
            <a:spLocks noGrp="1"/>
          </p:cNvSpPr>
          <p:nvPr>
            <p:ph type="sldNum" sz="quarter" idx="12"/>
          </p:nvPr>
        </p:nvSpPr>
        <p:spPr/>
        <p:txBody>
          <a:bodyPr/>
          <a:lstStyle/>
          <a:p>
            <a:fld id="{A0ECE5F2-81AA-4605-B028-6FBA391056AF}" type="slidenum">
              <a:rPr lang="en-US" smtClean="0"/>
              <a:t>31</a:t>
            </a:fld>
            <a:endParaRPr lang="en-US" dirty="0"/>
          </a:p>
        </p:txBody>
      </p:sp>
      <p:pic>
        <p:nvPicPr>
          <p:cNvPr id="7" name="Picture 6">
            <a:extLst>
              <a:ext uri="{FF2B5EF4-FFF2-40B4-BE49-F238E27FC236}">
                <a16:creationId xmlns:a16="http://schemas.microsoft.com/office/drawing/2014/main" id="{26AF533A-F59C-6EBB-CC0F-60D1A5EF7ED0}"/>
              </a:ext>
            </a:extLst>
          </p:cNvPr>
          <p:cNvPicPr>
            <a:picLocks noChangeAspect="1"/>
          </p:cNvPicPr>
          <p:nvPr/>
        </p:nvPicPr>
        <p:blipFill>
          <a:blip r:embed="rId2"/>
          <a:stretch>
            <a:fillRect/>
          </a:stretch>
        </p:blipFill>
        <p:spPr>
          <a:xfrm>
            <a:off x="341364" y="1370831"/>
            <a:ext cx="10801350" cy="1933575"/>
          </a:xfrm>
          <a:prstGeom prst="rect">
            <a:avLst/>
          </a:prstGeom>
        </p:spPr>
      </p:pic>
    </p:spTree>
    <p:extLst>
      <p:ext uri="{BB962C8B-B14F-4D97-AF65-F5344CB8AC3E}">
        <p14:creationId xmlns:p14="http://schemas.microsoft.com/office/powerpoint/2010/main" val="359963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C78AF-3510-0337-54C3-AA076511FC5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BA457F-35B3-998F-2054-D0CCC814C81D}"/>
              </a:ext>
            </a:extLst>
          </p:cNvPr>
          <p:cNvSpPr>
            <a:spLocks noGrp="1"/>
          </p:cNvSpPr>
          <p:nvPr>
            <p:ph type="title"/>
          </p:nvPr>
        </p:nvSpPr>
        <p:spPr/>
        <p:txBody>
          <a:bodyPr/>
          <a:lstStyle/>
          <a:p>
            <a:r>
              <a:rPr lang="en-US" dirty="0"/>
              <a:t>New Business</a:t>
            </a:r>
          </a:p>
        </p:txBody>
      </p:sp>
      <p:sp>
        <p:nvSpPr>
          <p:cNvPr id="2" name="Slide Number Placeholder 1">
            <a:extLst>
              <a:ext uri="{FF2B5EF4-FFF2-40B4-BE49-F238E27FC236}">
                <a16:creationId xmlns:a16="http://schemas.microsoft.com/office/drawing/2014/main" id="{D844FAC0-9302-3759-34E2-66676B60D458}"/>
              </a:ext>
            </a:extLst>
          </p:cNvPr>
          <p:cNvSpPr>
            <a:spLocks noGrp="1"/>
          </p:cNvSpPr>
          <p:nvPr>
            <p:ph type="sldNum" sz="quarter" idx="12"/>
          </p:nvPr>
        </p:nvSpPr>
        <p:spPr/>
        <p:txBody>
          <a:bodyPr/>
          <a:lstStyle/>
          <a:p>
            <a:fld id="{CA8D9AD5-F248-4919-864A-CFD76CC027D6}" type="slidenum">
              <a:rPr lang="en-US" smtClean="0"/>
              <a:pPr/>
              <a:t>32</a:t>
            </a:fld>
            <a:endParaRPr lang="en-US" dirty="0"/>
          </a:p>
        </p:txBody>
      </p:sp>
    </p:spTree>
    <p:extLst>
      <p:ext uri="{BB962C8B-B14F-4D97-AF65-F5344CB8AC3E}">
        <p14:creationId xmlns:p14="http://schemas.microsoft.com/office/powerpoint/2010/main" val="429025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47C87-29D7-2825-89E1-4FC8558FD4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65A5F00-DDBA-1A5D-CE87-6D406632847D}"/>
              </a:ext>
            </a:extLst>
          </p:cNvPr>
          <p:cNvSpPr>
            <a:spLocks noGrp="1"/>
          </p:cNvSpPr>
          <p:nvPr>
            <p:ph type="title"/>
          </p:nvPr>
        </p:nvSpPr>
        <p:spPr/>
        <p:txBody>
          <a:bodyPr/>
          <a:lstStyle/>
          <a:p>
            <a:r>
              <a:rPr lang="en-US" dirty="0"/>
              <a:t>Exhibits and Back-Up</a:t>
            </a:r>
          </a:p>
        </p:txBody>
      </p:sp>
      <p:sp>
        <p:nvSpPr>
          <p:cNvPr id="2" name="Slide Number Placeholder 1">
            <a:extLst>
              <a:ext uri="{FF2B5EF4-FFF2-40B4-BE49-F238E27FC236}">
                <a16:creationId xmlns:a16="http://schemas.microsoft.com/office/drawing/2014/main" id="{7690CBD6-28AF-1FA0-4D7F-222739130ECC}"/>
              </a:ext>
            </a:extLst>
          </p:cNvPr>
          <p:cNvSpPr>
            <a:spLocks noGrp="1"/>
          </p:cNvSpPr>
          <p:nvPr>
            <p:ph type="sldNum" sz="quarter" idx="12"/>
          </p:nvPr>
        </p:nvSpPr>
        <p:spPr/>
        <p:txBody>
          <a:bodyPr/>
          <a:lstStyle/>
          <a:p>
            <a:fld id="{CA8D9AD5-F248-4919-864A-CFD76CC027D6}" type="slidenum">
              <a:rPr lang="en-US" smtClean="0"/>
              <a:pPr/>
              <a:t>33</a:t>
            </a:fld>
            <a:endParaRPr lang="en-US" dirty="0"/>
          </a:p>
        </p:txBody>
      </p:sp>
    </p:spTree>
    <p:extLst>
      <p:ext uri="{BB962C8B-B14F-4D97-AF65-F5344CB8AC3E}">
        <p14:creationId xmlns:p14="http://schemas.microsoft.com/office/powerpoint/2010/main" val="38076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05682-C3C8-B9F0-F5C3-153DBD6E9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A6B09-E457-CE3D-AA67-0301ACC6D5E7}"/>
              </a:ext>
            </a:extLst>
          </p:cNvPr>
          <p:cNvSpPr>
            <a:spLocks noGrp="1"/>
          </p:cNvSpPr>
          <p:nvPr>
            <p:ph type="title"/>
          </p:nvPr>
        </p:nvSpPr>
        <p:spPr>
          <a:xfrm>
            <a:off x="247649" y="195897"/>
            <a:ext cx="9509760" cy="647065"/>
          </a:xfrm>
        </p:spPr>
        <p:txBody>
          <a:bodyPr/>
          <a:lstStyle/>
          <a:p>
            <a:r>
              <a:rPr lang="en-US" dirty="0"/>
              <a:t>Exhibits</a:t>
            </a:r>
          </a:p>
        </p:txBody>
      </p:sp>
      <p:sp>
        <p:nvSpPr>
          <p:cNvPr id="3" name="TextBox 2">
            <a:extLst>
              <a:ext uri="{FF2B5EF4-FFF2-40B4-BE49-F238E27FC236}">
                <a16:creationId xmlns:a16="http://schemas.microsoft.com/office/drawing/2014/main" id="{F4445C89-B61D-7A88-ED66-44AE8C56DD14}"/>
              </a:ext>
            </a:extLst>
          </p:cNvPr>
          <p:cNvSpPr txBox="1"/>
          <p:nvPr/>
        </p:nvSpPr>
        <p:spPr>
          <a:xfrm>
            <a:off x="247649" y="1182764"/>
            <a:ext cx="9646920" cy="369332"/>
          </a:xfrm>
          <a:prstGeom prst="rect">
            <a:avLst/>
          </a:prstGeom>
          <a:noFill/>
        </p:spPr>
        <p:txBody>
          <a:bodyPr wrap="square" rtlCol="0">
            <a:spAutoFit/>
          </a:bodyPr>
          <a:lstStyle/>
          <a:p>
            <a:pPr marL="285750" indent="-285750">
              <a:buFont typeface="Arial" panose="020B0604020202020204" pitchFamily="34" charset="0"/>
              <a:buChar char="•"/>
            </a:pPr>
            <a:r>
              <a:rPr lang="en-US" dirty="0"/>
              <a:t>Exhibit A- Proposed Summit County/Town of Breckenridge Trail Development</a:t>
            </a:r>
          </a:p>
        </p:txBody>
      </p:sp>
      <p:sp>
        <p:nvSpPr>
          <p:cNvPr id="4" name="Slide Number Placeholder 3">
            <a:extLst>
              <a:ext uri="{FF2B5EF4-FFF2-40B4-BE49-F238E27FC236}">
                <a16:creationId xmlns:a16="http://schemas.microsoft.com/office/drawing/2014/main" id="{B76BFA8E-4F50-2834-8D8F-2B60C58280A4}"/>
              </a:ext>
            </a:extLst>
          </p:cNvPr>
          <p:cNvSpPr>
            <a:spLocks noGrp="1"/>
          </p:cNvSpPr>
          <p:nvPr>
            <p:ph type="sldNum" sz="quarter" idx="12"/>
          </p:nvPr>
        </p:nvSpPr>
        <p:spPr/>
        <p:txBody>
          <a:bodyPr/>
          <a:lstStyle/>
          <a:p>
            <a:fld id="{A0ECE5F2-81AA-4605-B028-6FBA391056AF}" type="slidenum">
              <a:rPr lang="en-US" smtClean="0"/>
              <a:t>34</a:t>
            </a:fld>
            <a:endParaRPr lang="en-US" dirty="0"/>
          </a:p>
        </p:txBody>
      </p:sp>
    </p:spTree>
    <p:extLst>
      <p:ext uri="{BB962C8B-B14F-4D97-AF65-F5344CB8AC3E}">
        <p14:creationId xmlns:p14="http://schemas.microsoft.com/office/powerpoint/2010/main" val="159551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031578-2C78-D4AA-9AE5-D3967FD90324}"/>
              </a:ext>
            </a:extLst>
          </p:cNvPr>
          <p:cNvSpPr>
            <a:spLocks noGrp="1"/>
          </p:cNvSpPr>
          <p:nvPr>
            <p:ph type="sldNum" sz="quarter" idx="12"/>
          </p:nvPr>
        </p:nvSpPr>
        <p:spPr/>
        <p:txBody>
          <a:bodyPr/>
          <a:lstStyle/>
          <a:p>
            <a:fld id="{CA8D9AD5-F248-4919-864A-CFD76CC027D6}" type="slidenum">
              <a:rPr lang="en-US" smtClean="0"/>
              <a:pPr/>
              <a:t>35</a:t>
            </a:fld>
            <a:endParaRPr lang="en-US" dirty="0"/>
          </a:p>
        </p:txBody>
      </p:sp>
      <p:pic>
        <p:nvPicPr>
          <p:cNvPr id="8" name="Picture 7">
            <a:extLst>
              <a:ext uri="{FF2B5EF4-FFF2-40B4-BE49-F238E27FC236}">
                <a16:creationId xmlns:a16="http://schemas.microsoft.com/office/drawing/2014/main" id="{10BC929D-1A1B-0E87-4DA4-3C0DB4BE0F1C}"/>
              </a:ext>
            </a:extLst>
          </p:cNvPr>
          <p:cNvPicPr>
            <a:picLocks noChangeAspect="1"/>
          </p:cNvPicPr>
          <p:nvPr/>
        </p:nvPicPr>
        <p:blipFill>
          <a:blip r:embed="rId2"/>
          <a:stretch>
            <a:fillRect/>
          </a:stretch>
        </p:blipFill>
        <p:spPr>
          <a:xfrm>
            <a:off x="995130" y="4370581"/>
            <a:ext cx="9525" cy="57150"/>
          </a:xfrm>
          <a:prstGeom prst="rect">
            <a:avLst/>
          </a:prstGeom>
        </p:spPr>
      </p:pic>
      <p:pic>
        <p:nvPicPr>
          <p:cNvPr id="12" name="Picture 11">
            <a:extLst>
              <a:ext uri="{FF2B5EF4-FFF2-40B4-BE49-F238E27FC236}">
                <a16:creationId xmlns:a16="http://schemas.microsoft.com/office/drawing/2014/main" id="{DFB125DA-F03B-26AC-3731-9ED7CA595C17}"/>
              </a:ext>
            </a:extLst>
          </p:cNvPr>
          <p:cNvPicPr>
            <a:picLocks noChangeAspect="1"/>
          </p:cNvPicPr>
          <p:nvPr/>
        </p:nvPicPr>
        <p:blipFill>
          <a:blip r:embed="rId3"/>
          <a:stretch>
            <a:fillRect/>
          </a:stretch>
        </p:blipFill>
        <p:spPr>
          <a:xfrm>
            <a:off x="682382" y="0"/>
            <a:ext cx="10827236" cy="6858000"/>
          </a:xfrm>
          <a:prstGeom prst="rect">
            <a:avLst/>
          </a:prstGeom>
        </p:spPr>
      </p:pic>
      <p:sp>
        <p:nvSpPr>
          <p:cNvPr id="2" name="TextBox 1">
            <a:extLst>
              <a:ext uri="{FF2B5EF4-FFF2-40B4-BE49-F238E27FC236}">
                <a16:creationId xmlns:a16="http://schemas.microsoft.com/office/drawing/2014/main" id="{E874F342-190D-E76A-460D-4D0B58B9E65D}"/>
              </a:ext>
            </a:extLst>
          </p:cNvPr>
          <p:cNvSpPr txBox="1"/>
          <p:nvPr/>
        </p:nvSpPr>
        <p:spPr>
          <a:xfrm>
            <a:off x="5543605" y="323385"/>
            <a:ext cx="1088247" cy="369332"/>
          </a:xfrm>
          <a:prstGeom prst="rect">
            <a:avLst/>
          </a:prstGeom>
          <a:noFill/>
        </p:spPr>
        <p:txBody>
          <a:bodyPr wrap="none" rtlCol="0">
            <a:spAutoFit/>
          </a:bodyPr>
          <a:lstStyle/>
          <a:p>
            <a:r>
              <a:rPr lang="en-US" b="1" dirty="0"/>
              <a:t>Exhibit A</a:t>
            </a:r>
          </a:p>
        </p:txBody>
      </p:sp>
    </p:spTree>
    <p:extLst>
      <p:ext uri="{BB962C8B-B14F-4D97-AF65-F5344CB8AC3E}">
        <p14:creationId xmlns:p14="http://schemas.microsoft.com/office/powerpoint/2010/main" val="24622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273C6F-81A3-FCF0-331D-5E89BC387EA0}"/>
              </a:ext>
            </a:extLst>
          </p:cNvPr>
          <p:cNvSpPr>
            <a:spLocks noGrp="1"/>
          </p:cNvSpPr>
          <p:nvPr>
            <p:ph type="sldNum" sz="quarter" idx="12"/>
          </p:nvPr>
        </p:nvSpPr>
        <p:spPr/>
        <p:txBody>
          <a:bodyPr/>
          <a:lstStyle/>
          <a:p>
            <a:fld id="{CA8D9AD5-F248-4919-864A-CFD76CC027D6}" type="slidenum">
              <a:rPr lang="en-US" smtClean="0"/>
              <a:t>4</a:t>
            </a:fld>
            <a:endParaRPr lang="en-US" dirty="0"/>
          </a:p>
        </p:txBody>
      </p:sp>
      <p:pic>
        <p:nvPicPr>
          <p:cNvPr id="6" name="Picture 5" descr="A close-up of a document&#10;&#10;AI-generated content may be incorrect.">
            <a:extLst>
              <a:ext uri="{FF2B5EF4-FFF2-40B4-BE49-F238E27FC236}">
                <a16:creationId xmlns:a16="http://schemas.microsoft.com/office/drawing/2014/main" id="{AE4BF700-0DA2-7465-BEB2-CD0C99BC0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0"/>
            <a:ext cx="5111200" cy="6614494"/>
          </a:xfrm>
          <a:prstGeom prst="rect">
            <a:avLst/>
          </a:prstGeom>
        </p:spPr>
      </p:pic>
      <p:pic>
        <p:nvPicPr>
          <p:cNvPr id="8" name="Picture 7" descr="A close-up of a document&#10;&#10;AI-generated content may be incorrect.">
            <a:extLst>
              <a:ext uri="{FF2B5EF4-FFF2-40B4-BE49-F238E27FC236}">
                <a16:creationId xmlns:a16="http://schemas.microsoft.com/office/drawing/2014/main" id="{C2F42374-7F89-96EC-75CA-60BC5775A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200" y="0"/>
            <a:ext cx="5111200" cy="6614494"/>
          </a:xfrm>
          <a:prstGeom prst="rect">
            <a:avLst/>
          </a:prstGeom>
        </p:spPr>
      </p:pic>
    </p:spTree>
    <p:extLst>
      <p:ext uri="{BB962C8B-B14F-4D97-AF65-F5344CB8AC3E}">
        <p14:creationId xmlns:p14="http://schemas.microsoft.com/office/powerpoint/2010/main" val="242631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7C6481-CDE9-A9A8-EE49-F119B3EC7F63}"/>
              </a:ext>
            </a:extLst>
          </p:cNvPr>
          <p:cNvSpPr>
            <a:spLocks noGrp="1"/>
          </p:cNvSpPr>
          <p:nvPr>
            <p:ph type="sldNum" sz="quarter" idx="12"/>
          </p:nvPr>
        </p:nvSpPr>
        <p:spPr/>
        <p:txBody>
          <a:bodyPr/>
          <a:lstStyle/>
          <a:p>
            <a:fld id="{CA8D9AD5-F248-4919-864A-CFD76CC027D6}" type="slidenum">
              <a:rPr lang="en-US" smtClean="0"/>
              <a:t>5</a:t>
            </a:fld>
            <a:endParaRPr lang="en-US" dirty="0"/>
          </a:p>
        </p:txBody>
      </p:sp>
      <p:pic>
        <p:nvPicPr>
          <p:cNvPr id="6" name="Picture 5" descr="A close-up of a document&#10;&#10;AI-generated content may be incorrect.">
            <a:extLst>
              <a:ext uri="{FF2B5EF4-FFF2-40B4-BE49-F238E27FC236}">
                <a16:creationId xmlns:a16="http://schemas.microsoft.com/office/drawing/2014/main" id="{4345A77E-2BFE-2D4E-6E03-09EF33398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54" y="0"/>
            <a:ext cx="5111200" cy="6614494"/>
          </a:xfrm>
          <a:prstGeom prst="rect">
            <a:avLst/>
          </a:prstGeom>
        </p:spPr>
      </p:pic>
      <p:pic>
        <p:nvPicPr>
          <p:cNvPr id="8" name="Picture 7" descr="A screenshot of a document&#10;&#10;AI-generated content may be incorrect.">
            <a:extLst>
              <a:ext uri="{FF2B5EF4-FFF2-40B4-BE49-F238E27FC236}">
                <a16:creationId xmlns:a16="http://schemas.microsoft.com/office/drawing/2014/main" id="{D61373CA-883A-5056-3D28-1CEA6FC2E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3546" y="0"/>
            <a:ext cx="5111200" cy="6614494"/>
          </a:xfrm>
          <a:prstGeom prst="rect">
            <a:avLst/>
          </a:prstGeom>
        </p:spPr>
      </p:pic>
    </p:spTree>
    <p:extLst>
      <p:ext uri="{BB962C8B-B14F-4D97-AF65-F5344CB8AC3E}">
        <p14:creationId xmlns:p14="http://schemas.microsoft.com/office/powerpoint/2010/main" val="10752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Operations and Project Updates</a:t>
            </a:r>
          </a:p>
        </p:txBody>
      </p:sp>
      <p:sp>
        <p:nvSpPr>
          <p:cNvPr id="2" name="Slide Number Placeholder 1">
            <a:extLst>
              <a:ext uri="{FF2B5EF4-FFF2-40B4-BE49-F238E27FC236}">
                <a16:creationId xmlns:a16="http://schemas.microsoft.com/office/drawing/2014/main" id="{9F311D3E-56CB-7F56-92DB-88EB3244586B}"/>
              </a:ext>
            </a:extLst>
          </p:cNvPr>
          <p:cNvSpPr>
            <a:spLocks noGrp="1"/>
          </p:cNvSpPr>
          <p:nvPr>
            <p:ph type="sldNum" sz="quarter" idx="12"/>
          </p:nvPr>
        </p:nvSpPr>
        <p:spPr/>
        <p:txBody>
          <a:bodyPr/>
          <a:lstStyle/>
          <a:p>
            <a:fld id="{CA8D9AD5-F248-4919-864A-CFD76CC027D6}" type="slidenum">
              <a:rPr lang="en-US" smtClean="0"/>
              <a:pPr/>
              <a:t>6</a:t>
            </a:fld>
            <a:endParaRPr lang="en-US" dirty="0"/>
          </a:p>
        </p:txBody>
      </p:sp>
    </p:spTree>
    <p:extLst>
      <p:ext uri="{BB962C8B-B14F-4D97-AF65-F5344CB8AC3E}">
        <p14:creationId xmlns:p14="http://schemas.microsoft.com/office/powerpoint/2010/main" val="70775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923214" y="2362200"/>
            <a:ext cx="3200400" cy="1993392"/>
          </a:xfrm>
        </p:spPr>
        <p:txBody>
          <a:bodyPr anchor="b">
            <a:normAutofit/>
          </a:bodyPr>
          <a:lstStyle/>
          <a:p>
            <a:r>
              <a:rPr lang="en-US" dirty="0"/>
              <a:t>Property Manager Report</a:t>
            </a:r>
          </a:p>
        </p:txBody>
      </p:sp>
      <p:pic>
        <p:nvPicPr>
          <p:cNvPr id="16" name="Picture 15" descr="A midsection of a person holding a miniature house">
            <a:extLst>
              <a:ext uri="{FF2B5EF4-FFF2-40B4-BE49-F238E27FC236}">
                <a16:creationId xmlns:a16="http://schemas.microsoft.com/office/drawing/2014/main" id="{5638BBBE-84BF-26DA-19C1-BC26D98C208F}"/>
              </a:ext>
            </a:extLst>
          </p:cNvPr>
          <p:cNvPicPr>
            <a:picLocks noChangeAspect="1"/>
          </p:cNvPicPr>
          <p:nvPr/>
        </p:nvPicPr>
        <p:blipFill>
          <a:blip r:embed="rId2"/>
          <a:srcRect l="17235" r="15564" b="-1"/>
          <a:stretch>
            <a:fillRect/>
          </a:stretch>
        </p:blipFill>
        <p:spPr>
          <a:xfrm>
            <a:off x="20" y="10"/>
            <a:ext cx="7315180" cy="6857990"/>
          </a:xfrm>
          <a:prstGeom prst="rect">
            <a:avLst/>
          </a:prstGeom>
          <a:noFill/>
        </p:spPr>
      </p:pic>
      <p:sp>
        <p:nvSpPr>
          <p:cNvPr id="14" name="Content Placeholder 2"/>
          <p:cNvSpPr>
            <a:spLocks noGrp="1"/>
          </p:cNvSpPr>
          <p:nvPr>
            <p:ph type="body" sz="half" idx="2"/>
          </p:nvPr>
        </p:nvSpPr>
        <p:spPr>
          <a:xfrm>
            <a:off x="7923214" y="4355592"/>
            <a:ext cx="3200400" cy="1644614"/>
          </a:xfrm>
        </p:spPr>
        <p:txBody>
          <a:bodyPr>
            <a:normAutofit/>
          </a:bodyPr>
          <a:lstStyle/>
          <a:p>
            <a:pPr lvl="1"/>
            <a:r>
              <a:rPr lang="en-US" sz="1600" dirty="0">
                <a:solidFill>
                  <a:schemeClr val="bg1"/>
                </a:solidFill>
              </a:rPr>
              <a:t>Carol Cannon</a:t>
            </a:r>
          </a:p>
        </p:txBody>
      </p:sp>
      <p:sp>
        <p:nvSpPr>
          <p:cNvPr id="2" name="Slide Number Placeholder 1">
            <a:extLst>
              <a:ext uri="{FF2B5EF4-FFF2-40B4-BE49-F238E27FC236}">
                <a16:creationId xmlns:a16="http://schemas.microsoft.com/office/drawing/2014/main" id="{772DC2FA-775F-F5E6-B2FD-F4085A7B7C0B}"/>
              </a:ext>
            </a:extLst>
          </p:cNvPr>
          <p:cNvSpPr>
            <a:spLocks noGrp="1"/>
          </p:cNvSpPr>
          <p:nvPr>
            <p:ph type="sldNum" sz="quarter" idx="12"/>
          </p:nvPr>
        </p:nvSpPr>
        <p:spPr>
          <a:xfrm>
            <a:off x="10210800" y="6614494"/>
            <a:ext cx="640080" cy="237744"/>
          </a:xfrm>
        </p:spPr>
        <p:txBody>
          <a:bodyPr anchor="ctr">
            <a:normAutofit/>
          </a:bodyPr>
          <a:lstStyle/>
          <a:p>
            <a:pPr>
              <a:lnSpc>
                <a:spcPct val="90000"/>
              </a:lnSpc>
              <a:spcAft>
                <a:spcPts val="600"/>
              </a:spcAft>
            </a:pPr>
            <a:fld id="{CA8D9AD5-F248-4919-864A-CFD76CC027D6}" type="slidenum">
              <a:rPr lang="en-US" sz="1000" smtClean="0"/>
              <a:pPr>
                <a:lnSpc>
                  <a:spcPct val="90000"/>
                </a:lnSpc>
                <a:spcAft>
                  <a:spcPts val="600"/>
                </a:spcAft>
              </a:pPr>
              <a:t>7</a:t>
            </a:fld>
            <a:endParaRPr lang="en-US" sz="1000" dirty="0"/>
          </a:p>
        </p:txBody>
      </p:sp>
    </p:spTree>
    <p:extLst>
      <p:ext uri="{BB962C8B-B14F-4D97-AF65-F5344CB8AC3E}">
        <p14:creationId xmlns:p14="http://schemas.microsoft.com/office/powerpoint/2010/main" val="24386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DEBDB-DD4D-9D5F-EAD4-D7CB1037AD27}"/>
              </a:ext>
            </a:extLst>
          </p:cNvPr>
          <p:cNvSpPr>
            <a:spLocks noGrp="1"/>
          </p:cNvSpPr>
          <p:nvPr>
            <p:ph type="title"/>
          </p:nvPr>
        </p:nvSpPr>
        <p:spPr>
          <a:xfrm>
            <a:off x="1341120" y="467360"/>
            <a:ext cx="9509760" cy="937694"/>
          </a:xfrm>
        </p:spPr>
        <p:txBody>
          <a:bodyPr/>
          <a:lstStyle/>
          <a:p>
            <a:r>
              <a:rPr lang="en-US" dirty="0"/>
              <a:t>Property Management FY 24-25</a:t>
            </a:r>
          </a:p>
        </p:txBody>
      </p:sp>
      <p:sp>
        <p:nvSpPr>
          <p:cNvPr id="7" name="Content Placeholder 6">
            <a:extLst>
              <a:ext uri="{FF2B5EF4-FFF2-40B4-BE49-F238E27FC236}">
                <a16:creationId xmlns:a16="http://schemas.microsoft.com/office/drawing/2014/main" id="{3189FDC7-5295-C83A-C2ED-079CFD53C9BE}"/>
              </a:ext>
            </a:extLst>
          </p:cNvPr>
          <p:cNvSpPr>
            <a:spLocks noGrp="1"/>
          </p:cNvSpPr>
          <p:nvPr>
            <p:ph idx="1"/>
          </p:nvPr>
        </p:nvSpPr>
        <p:spPr>
          <a:xfrm>
            <a:off x="1341120" y="1717288"/>
            <a:ext cx="9509760" cy="4312291"/>
          </a:xfrm>
        </p:spPr>
        <p:txBody>
          <a:bodyPr>
            <a:normAutofit lnSpcReduction="10000"/>
          </a:bodyPr>
          <a:lstStyle/>
          <a:p>
            <a:r>
              <a:rPr lang="en-US" b="1" dirty="0"/>
              <a:t> Roofing &amp; Exterior Projects</a:t>
            </a:r>
          </a:p>
          <a:p>
            <a:pPr lvl="1">
              <a:buFont typeface="Arial" panose="020B0604020202020204" pitchFamily="34" charset="0"/>
              <a:buChar char="•"/>
            </a:pPr>
            <a:r>
              <a:rPr lang="en-US" dirty="0"/>
              <a:t>Turner Morris Roofing: Coordinated 2024 annual maintenance including caulking, gutter cleaning, and tile repairs.</a:t>
            </a:r>
          </a:p>
          <a:p>
            <a:pPr lvl="1">
              <a:buFont typeface="Arial" panose="020B0604020202020204" pitchFamily="34" charset="0"/>
              <a:buChar char="•"/>
            </a:pPr>
            <a:r>
              <a:rPr lang="en-US" dirty="0"/>
              <a:t> Installed back stairs handrails (#10–#20) per insurance requirement.</a:t>
            </a:r>
          </a:p>
          <a:p>
            <a:pPr lvl="1">
              <a:buFont typeface="Arial" panose="020B0604020202020204" pitchFamily="34" charset="0"/>
              <a:buChar char="•"/>
            </a:pPr>
            <a:r>
              <a:rPr lang="en-US" dirty="0"/>
              <a:t> Driveway #10 railing rebuilt/painted; entry balusters and chains repaired and stored for winter; faux stones replaced as needed. (annual tasks).</a:t>
            </a:r>
          </a:p>
          <a:p>
            <a:pPr lvl="1">
              <a:buFont typeface="Arial" panose="020B0604020202020204" pitchFamily="34" charset="0"/>
              <a:buChar char="•"/>
            </a:pPr>
            <a:r>
              <a:rPr lang="en-US" dirty="0"/>
              <a:t> Enhanced Project Management: Provided oversight beyond standard BPM management contract, coordinating multiple contractors for roof, gutter, stucco, and painting projects, along with Board communications. </a:t>
            </a:r>
          </a:p>
          <a:p>
            <a:pPr lvl="1">
              <a:buFont typeface="Arial" panose="020B0604020202020204" pitchFamily="34" charset="0"/>
              <a:buChar char="•"/>
            </a:pPr>
            <a:r>
              <a:rPr lang="en-US" dirty="0"/>
              <a:t>Hired, coordinated and managed final paint and stucco touch-ups. </a:t>
            </a:r>
          </a:p>
          <a:p>
            <a:pPr lvl="1">
              <a:buFont typeface="Arial" panose="020B0604020202020204" pitchFamily="34" charset="0"/>
              <a:buChar char="•"/>
            </a:pPr>
            <a:r>
              <a:rPr lang="en-US" dirty="0"/>
              <a:t>Extensive post-construction clean-up.</a:t>
            </a:r>
          </a:p>
          <a:p>
            <a:pPr lvl="1">
              <a:buFont typeface="Arial" panose="020B0604020202020204" pitchFamily="34" charset="0"/>
              <a:buChar char="•"/>
            </a:pPr>
            <a:r>
              <a:rPr lang="en-US" dirty="0"/>
              <a:t> Coordinated electrical contractor for new heat tape hookup.</a:t>
            </a:r>
          </a:p>
          <a:p>
            <a:pPr lvl="1">
              <a:buFont typeface="Arial" panose="020B0604020202020204" pitchFamily="34" charset="0"/>
              <a:buChar char="•"/>
            </a:pPr>
            <a:r>
              <a:rPr lang="en-US" dirty="0"/>
              <a:t> Repaired sinking front step # 20 with new concrete step overlay</a:t>
            </a:r>
          </a:p>
          <a:p>
            <a:endParaRPr lang="en-US" dirty="0"/>
          </a:p>
        </p:txBody>
      </p:sp>
      <p:sp>
        <p:nvSpPr>
          <p:cNvPr id="5" name="Slide Number Placeholder 4">
            <a:extLst>
              <a:ext uri="{FF2B5EF4-FFF2-40B4-BE49-F238E27FC236}">
                <a16:creationId xmlns:a16="http://schemas.microsoft.com/office/drawing/2014/main" id="{9182EA84-C466-A333-03AD-E3FF611A045B}"/>
              </a:ext>
            </a:extLst>
          </p:cNvPr>
          <p:cNvSpPr>
            <a:spLocks noGrp="1"/>
          </p:cNvSpPr>
          <p:nvPr>
            <p:ph type="sldNum" sz="quarter" idx="12"/>
          </p:nvPr>
        </p:nvSpPr>
        <p:spPr/>
        <p:txBody>
          <a:bodyPr/>
          <a:lstStyle/>
          <a:p>
            <a:fld id="{CA8D9AD5-F248-4919-864A-CFD76CC027D6}" type="slidenum">
              <a:rPr lang="en-US" smtClean="0"/>
              <a:t>8</a:t>
            </a:fld>
            <a:endParaRPr lang="en-US" dirty="0"/>
          </a:p>
        </p:txBody>
      </p:sp>
    </p:spTree>
    <p:extLst>
      <p:ext uri="{BB962C8B-B14F-4D97-AF65-F5344CB8AC3E}">
        <p14:creationId xmlns:p14="http://schemas.microsoft.com/office/powerpoint/2010/main" val="28923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49FAE-0612-1155-D920-C5BE53BAF7F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F4F1B9-BE54-131B-0A89-75D18AF319BC}"/>
              </a:ext>
            </a:extLst>
          </p:cNvPr>
          <p:cNvSpPr>
            <a:spLocks noGrp="1"/>
          </p:cNvSpPr>
          <p:nvPr>
            <p:ph type="title"/>
          </p:nvPr>
        </p:nvSpPr>
        <p:spPr>
          <a:xfrm>
            <a:off x="1341120" y="467360"/>
            <a:ext cx="9509760" cy="849677"/>
          </a:xfrm>
        </p:spPr>
        <p:txBody>
          <a:bodyPr/>
          <a:lstStyle/>
          <a:p>
            <a:r>
              <a:rPr lang="en-US" dirty="0"/>
              <a:t>Property Management FY 24-25</a:t>
            </a:r>
          </a:p>
        </p:txBody>
      </p:sp>
      <p:sp>
        <p:nvSpPr>
          <p:cNvPr id="7" name="Content Placeholder 6">
            <a:extLst>
              <a:ext uri="{FF2B5EF4-FFF2-40B4-BE49-F238E27FC236}">
                <a16:creationId xmlns:a16="http://schemas.microsoft.com/office/drawing/2014/main" id="{D873FEE0-11D4-67D9-B3C5-9028CE3DD769}"/>
              </a:ext>
            </a:extLst>
          </p:cNvPr>
          <p:cNvSpPr>
            <a:spLocks noGrp="1"/>
          </p:cNvSpPr>
          <p:nvPr>
            <p:ph idx="1"/>
          </p:nvPr>
        </p:nvSpPr>
        <p:spPr>
          <a:xfrm>
            <a:off x="1341120" y="1694986"/>
            <a:ext cx="9509760" cy="4334594"/>
          </a:xfrm>
        </p:spPr>
        <p:txBody>
          <a:bodyPr>
            <a:normAutofit fontScale="92500" lnSpcReduction="10000"/>
          </a:bodyPr>
          <a:lstStyle/>
          <a:p>
            <a:r>
              <a:rPr lang="en-US" b="1" dirty="0"/>
              <a:t> Landscaping &amp; Grounds</a:t>
            </a:r>
          </a:p>
          <a:p>
            <a:pPr lvl="1">
              <a:buFont typeface="Arial" panose="020B0604020202020204" pitchFamily="34" charset="0"/>
              <a:buChar char="•"/>
            </a:pPr>
            <a:r>
              <a:rPr lang="en-US" dirty="0"/>
              <a:t> Seasonal landscaping: spring clean-up, summer mowing, turf fertilization, tree spraying.</a:t>
            </a:r>
          </a:p>
          <a:p>
            <a:pPr lvl="1">
              <a:buFont typeface="Arial" panose="020B0604020202020204" pitchFamily="34" charset="0"/>
              <a:buChar char="•"/>
            </a:pPr>
            <a:r>
              <a:rPr lang="en-US" dirty="0"/>
              <a:t> Tree removal/trimming and juniper removal for fire mitigation and insurance compliance.</a:t>
            </a:r>
          </a:p>
          <a:p>
            <a:pPr lvl="1">
              <a:buFont typeface="Arial" panose="020B0604020202020204" pitchFamily="34" charset="0"/>
              <a:buChar char="•"/>
            </a:pPr>
            <a:r>
              <a:rPr lang="en-US" dirty="0"/>
              <a:t> Irrigation repairs (root intrusion/kinking) and seasonal system maintenance.</a:t>
            </a:r>
          </a:p>
          <a:p>
            <a:pPr>
              <a:buFont typeface="Arial" panose="020B0604020202020204" pitchFamily="34" charset="0"/>
              <a:buChar char="•"/>
            </a:pPr>
            <a:endParaRPr lang="en-US" dirty="0"/>
          </a:p>
          <a:p>
            <a:r>
              <a:rPr lang="en-US" dirty="0"/>
              <a:t> </a:t>
            </a:r>
            <a:r>
              <a:rPr lang="en-US" b="1" dirty="0"/>
              <a:t>Utilities &amp; HOA Support</a:t>
            </a:r>
          </a:p>
          <a:p>
            <a:pPr lvl="1">
              <a:buFont typeface="Arial" panose="020B0604020202020204" pitchFamily="34" charset="0"/>
              <a:buChar char="•"/>
            </a:pPr>
            <a:r>
              <a:rPr lang="en-US" dirty="0"/>
              <a:t> Installed new backflow preventer pressure valve; coordinated annual inspection.</a:t>
            </a:r>
          </a:p>
          <a:p>
            <a:pPr lvl="1">
              <a:buFont typeface="Arial" panose="020B0604020202020204" pitchFamily="34" charset="0"/>
              <a:buChar char="•"/>
            </a:pPr>
            <a:r>
              <a:rPr lang="en-US" dirty="0"/>
              <a:t> Managed glass and window repairs, including broken window #50</a:t>
            </a:r>
          </a:p>
          <a:p>
            <a:pPr lvl="1">
              <a:buFont typeface="Arial" panose="020B0604020202020204" pitchFamily="34" charset="0"/>
              <a:buChar char="•"/>
            </a:pPr>
            <a:r>
              <a:rPr lang="en-US" dirty="0"/>
              <a:t> Coordinated annual exterior window washing.</a:t>
            </a:r>
          </a:p>
          <a:p>
            <a:pPr lvl="1">
              <a:buFont typeface="Arial" panose="020B0604020202020204" pitchFamily="34" charset="0"/>
              <a:buChar char="•"/>
            </a:pPr>
            <a:r>
              <a:rPr lang="en-US" dirty="0"/>
              <a:t> Oversaw multiple contractors for roof, gutter, stucco, and paint projects.</a:t>
            </a:r>
          </a:p>
          <a:p>
            <a:pPr lvl="1">
              <a:buFont typeface="Arial" panose="020B0604020202020204" pitchFamily="34" charset="0"/>
              <a:buChar char="•"/>
            </a:pPr>
            <a:r>
              <a:rPr lang="en-US" dirty="0"/>
              <a:t> Coordinated HOA insurance communication and billing.</a:t>
            </a:r>
          </a:p>
          <a:p>
            <a:pPr lvl="1">
              <a:buFont typeface="Arial" panose="020B0604020202020204" pitchFamily="34" charset="0"/>
              <a:buChar char="•"/>
            </a:pPr>
            <a:r>
              <a:rPr lang="en-US" dirty="0"/>
              <a:t> Coordinated and maintained HOA storage unit (lift station pumps, building materials).</a:t>
            </a:r>
          </a:p>
        </p:txBody>
      </p:sp>
      <p:sp>
        <p:nvSpPr>
          <p:cNvPr id="5" name="Slide Number Placeholder 4">
            <a:extLst>
              <a:ext uri="{FF2B5EF4-FFF2-40B4-BE49-F238E27FC236}">
                <a16:creationId xmlns:a16="http://schemas.microsoft.com/office/drawing/2014/main" id="{FEAC2265-B716-E150-928C-07407B4170BC}"/>
              </a:ext>
            </a:extLst>
          </p:cNvPr>
          <p:cNvSpPr>
            <a:spLocks noGrp="1"/>
          </p:cNvSpPr>
          <p:nvPr>
            <p:ph type="sldNum" sz="quarter" idx="12"/>
          </p:nvPr>
        </p:nvSpPr>
        <p:spPr/>
        <p:txBody>
          <a:bodyPr/>
          <a:lstStyle/>
          <a:p>
            <a:fld id="{CA8D9AD5-F248-4919-864A-CFD76CC027D6}" type="slidenum">
              <a:rPr lang="en-US" smtClean="0"/>
              <a:t>9</a:t>
            </a:fld>
            <a:endParaRPr lang="en-US" dirty="0"/>
          </a:p>
        </p:txBody>
      </p:sp>
    </p:spTree>
    <p:extLst>
      <p:ext uri="{BB962C8B-B14F-4D97-AF65-F5344CB8AC3E}">
        <p14:creationId xmlns:p14="http://schemas.microsoft.com/office/powerpoint/2010/main" val="220288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1296</TotalTime>
  <Words>2670</Words>
  <Application>Microsoft Office PowerPoint</Application>
  <PresentationFormat>Widescreen</PresentationFormat>
  <Paragraphs>805</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 Narrow</vt:lpstr>
      <vt:lpstr>Arial</vt:lpstr>
      <vt:lpstr>Corbel</vt:lpstr>
      <vt:lpstr>Euphemia</vt:lpstr>
      <vt:lpstr>Banded Design Blue 16x9</vt:lpstr>
      <vt:lpstr>PowerPoint Presentation</vt:lpstr>
      <vt:lpstr>Agenda</vt:lpstr>
      <vt:lpstr>PowerPoint Presentation</vt:lpstr>
      <vt:lpstr>PowerPoint Presentation</vt:lpstr>
      <vt:lpstr>PowerPoint Presentation</vt:lpstr>
      <vt:lpstr>Operations and Project Updates</vt:lpstr>
      <vt:lpstr>Property Manager Report</vt:lpstr>
      <vt:lpstr>Property Management FY 24-25</vt:lpstr>
      <vt:lpstr>Property Management FY 24-25</vt:lpstr>
      <vt:lpstr>Property Management FY 24-25</vt:lpstr>
      <vt:lpstr>Roofing and Painting Project Closing Report </vt:lpstr>
      <vt:lpstr>Project Recap</vt:lpstr>
      <vt:lpstr>Completed Project Budget versus Actual</vt:lpstr>
      <vt:lpstr>Fire Mitigation Report</vt:lpstr>
      <vt:lpstr>Fire Mitigation Report</vt:lpstr>
      <vt:lpstr>Defensible Space Improvements Recommended</vt:lpstr>
      <vt:lpstr>Home Hardening Improvements Recommended</vt:lpstr>
      <vt:lpstr>Administrative Projects</vt:lpstr>
      <vt:lpstr>Governing Document Update</vt:lpstr>
      <vt:lpstr>Governing Document Update</vt:lpstr>
      <vt:lpstr>Survey Plat Review and Update</vt:lpstr>
      <vt:lpstr>Survey Plat Review and Update</vt:lpstr>
      <vt:lpstr>September 30, 2025  Financial Position</vt:lpstr>
      <vt:lpstr>Charter Ridge Financial Position </vt:lpstr>
      <vt:lpstr>September 30, 2025 Trending Income Statement and FY 2026 Budget Summary</vt:lpstr>
      <vt:lpstr>Charter Ridge Summary Income Statement</vt:lpstr>
      <vt:lpstr>Revenue Component Trend Analysis</vt:lpstr>
      <vt:lpstr>Operating Expense Component Trend Analysis</vt:lpstr>
      <vt:lpstr>Reserve Expense Trend Analysis</vt:lpstr>
      <vt:lpstr>Allocation of Dues</vt:lpstr>
      <vt:lpstr>Allocation Summary</vt:lpstr>
      <vt:lpstr>New Business</vt:lpstr>
      <vt:lpstr>Exhibits and Back-Up</vt:lpstr>
      <vt:lpstr>Exhibits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Clint Rivet</dc:creator>
  <cp:lastModifiedBy>Carol Cannon</cp:lastModifiedBy>
  <cp:revision>13</cp:revision>
  <cp:lastPrinted>2024-10-01T01:08:28Z</cp:lastPrinted>
  <dcterms:created xsi:type="dcterms:W3CDTF">2024-09-28T21:46:58Z</dcterms:created>
  <dcterms:modified xsi:type="dcterms:W3CDTF">2025-10-21T22:59:02Z</dcterms:modified>
</cp:coreProperties>
</file>